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59" r:id="rId2"/>
    <p:sldId id="267" r:id="rId3"/>
    <p:sldId id="268" r:id="rId4"/>
    <p:sldId id="269" r:id="rId5"/>
    <p:sldId id="270" r:id="rId6"/>
    <p:sldId id="271" r:id="rId7"/>
    <p:sldId id="272" r:id="rId8"/>
    <p:sldId id="290" r:id="rId9"/>
    <p:sldId id="274" r:id="rId10"/>
    <p:sldId id="273" r:id="rId11"/>
    <p:sldId id="275" r:id="rId12"/>
    <p:sldId id="276" r:id="rId13"/>
    <p:sldId id="280" r:id="rId14"/>
    <p:sldId id="281" r:id="rId15"/>
    <p:sldId id="279" r:id="rId16"/>
  </p:sldIdLst>
  <p:sldSz cx="9144000" cy="6858000" type="screen4x3"/>
  <p:notesSz cx="6950075" cy="9236075"/>
  <p:custDataLst>
    <p:tags r:id="rId19"/>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5">
          <p15:clr>
            <a:srgbClr val="A4A3A4"/>
          </p15:clr>
        </p15:guide>
        <p15:guide id="2" orient="horz" pos="1678">
          <p15:clr>
            <a:srgbClr val="A4A3A4"/>
          </p15:clr>
        </p15:guide>
        <p15:guide id="3" orient="horz" pos="2767">
          <p15:clr>
            <a:srgbClr val="A4A3A4"/>
          </p15:clr>
        </p15:guide>
        <p15:guide id="4" pos="4377">
          <p15:clr>
            <a:srgbClr val="A4A3A4"/>
          </p15:clr>
        </p15:guide>
        <p15:guide id="5" pos="3645">
          <p15:clr>
            <a:srgbClr val="A4A3A4"/>
          </p15:clr>
        </p15:guide>
        <p15:guide id="6" pos="72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231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623" autoAdjust="0"/>
    <p:restoredTop sz="95811" autoAdjust="0"/>
  </p:normalViewPr>
  <p:slideViewPr>
    <p:cSldViewPr snapToGrid="0" snapToObjects="1" showGuides="1">
      <p:cViewPr varScale="1">
        <p:scale>
          <a:sx n="106" d="100"/>
          <a:sy n="106" d="100"/>
        </p:scale>
        <p:origin x="1362" y="114"/>
      </p:cViewPr>
      <p:guideLst>
        <p:guide orient="horz" pos="1345"/>
        <p:guide orient="horz" pos="1678"/>
        <p:guide orient="horz" pos="2767"/>
        <p:guide pos="4377"/>
        <p:guide pos="3645"/>
        <p:guide pos="721"/>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3407"/>
          </a:xfrm>
          <a:prstGeom prst="rect">
            <a:avLst/>
          </a:prstGeom>
        </p:spPr>
        <p:txBody>
          <a:bodyPr vert="horz" lIns="92487" tIns="46244" rIns="92487" bIns="46244" rtlCol="0"/>
          <a:lstStyle>
            <a:lvl1pPr algn="l">
              <a:defRPr sz="1200"/>
            </a:lvl1pPr>
          </a:lstStyle>
          <a:p>
            <a:endParaRPr lang="en-CA"/>
          </a:p>
        </p:txBody>
      </p:sp>
      <p:sp>
        <p:nvSpPr>
          <p:cNvPr id="3" name="Date Placeholder 2"/>
          <p:cNvSpPr>
            <a:spLocks noGrp="1"/>
          </p:cNvSpPr>
          <p:nvPr>
            <p:ph type="dt" sz="quarter" idx="1"/>
          </p:nvPr>
        </p:nvSpPr>
        <p:spPr>
          <a:xfrm>
            <a:off x="3936768" y="0"/>
            <a:ext cx="3011699" cy="463407"/>
          </a:xfrm>
          <a:prstGeom prst="rect">
            <a:avLst/>
          </a:prstGeom>
        </p:spPr>
        <p:txBody>
          <a:bodyPr vert="horz" lIns="92487" tIns="46244" rIns="92487" bIns="46244" rtlCol="0"/>
          <a:lstStyle>
            <a:lvl1pPr algn="r">
              <a:defRPr sz="1200"/>
            </a:lvl1pPr>
          </a:lstStyle>
          <a:p>
            <a:fld id="{8FCC7505-DB07-41B9-8336-3E0982DAABCB}" type="datetimeFigureOut">
              <a:rPr lang="en-CA" smtClean="0"/>
              <a:t>2024-02-24</a:t>
            </a:fld>
            <a:endParaRPr lang="en-CA"/>
          </a:p>
        </p:txBody>
      </p:sp>
      <p:sp>
        <p:nvSpPr>
          <p:cNvPr id="4" name="Footer Placeholder 3"/>
          <p:cNvSpPr>
            <a:spLocks noGrp="1"/>
          </p:cNvSpPr>
          <p:nvPr>
            <p:ph type="ftr" sz="quarter" idx="2"/>
          </p:nvPr>
        </p:nvSpPr>
        <p:spPr>
          <a:xfrm>
            <a:off x="0" y="8772669"/>
            <a:ext cx="3011699" cy="463406"/>
          </a:xfrm>
          <a:prstGeom prst="rect">
            <a:avLst/>
          </a:prstGeom>
        </p:spPr>
        <p:txBody>
          <a:bodyPr vert="horz" lIns="92487" tIns="46244" rIns="92487" bIns="46244" rtlCol="0" anchor="b"/>
          <a:lstStyle>
            <a:lvl1pPr algn="l">
              <a:defRPr sz="1200"/>
            </a:lvl1pPr>
          </a:lstStyle>
          <a:p>
            <a:endParaRPr lang="en-CA"/>
          </a:p>
        </p:txBody>
      </p:sp>
      <p:sp>
        <p:nvSpPr>
          <p:cNvPr id="5" name="Slide Number Placeholder 4"/>
          <p:cNvSpPr>
            <a:spLocks noGrp="1"/>
          </p:cNvSpPr>
          <p:nvPr>
            <p:ph type="sldNum" sz="quarter" idx="3"/>
          </p:nvPr>
        </p:nvSpPr>
        <p:spPr>
          <a:xfrm>
            <a:off x="3936768" y="8772669"/>
            <a:ext cx="3011699" cy="463406"/>
          </a:xfrm>
          <a:prstGeom prst="rect">
            <a:avLst/>
          </a:prstGeom>
        </p:spPr>
        <p:txBody>
          <a:bodyPr vert="horz" lIns="92487" tIns="46244" rIns="92487" bIns="46244" rtlCol="0" anchor="b"/>
          <a:lstStyle>
            <a:lvl1pPr algn="r">
              <a:defRPr sz="1200"/>
            </a:lvl1pPr>
          </a:lstStyle>
          <a:p>
            <a:fld id="{A2FD3FF3-1FB7-4BD4-A047-B2E874186721}" type="slidenum">
              <a:rPr lang="en-CA" smtClean="0"/>
              <a:t>‹#›</a:t>
            </a:fld>
            <a:endParaRPr lang="en-CA"/>
          </a:p>
        </p:txBody>
      </p:sp>
    </p:spTree>
    <p:extLst>
      <p:ext uri="{BB962C8B-B14F-4D97-AF65-F5344CB8AC3E}">
        <p14:creationId xmlns:p14="http://schemas.microsoft.com/office/powerpoint/2010/main" val="244816146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87" tIns="46244" rIns="92487" bIns="46244" rtlCol="0"/>
          <a:lstStyle>
            <a:lvl1pPr algn="l">
              <a:defRPr sz="1200"/>
            </a:lvl1pPr>
          </a:lstStyle>
          <a:p>
            <a:endParaRPr lang="en-US"/>
          </a:p>
        </p:txBody>
      </p:sp>
      <p:sp>
        <p:nvSpPr>
          <p:cNvPr id="3" name="Date Placeholder 2"/>
          <p:cNvSpPr>
            <a:spLocks noGrp="1"/>
          </p:cNvSpPr>
          <p:nvPr>
            <p:ph type="dt" idx="1"/>
          </p:nvPr>
        </p:nvSpPr>
        <p:spPr>
          <a:xfrm>
            <a:off x="3936768" y="0"/>
            <a:ext cx="3011699" cy="461804"/>
          </a:xfrm>
          <a:prstGeom prst="rect">
            <a:avLst/>
          </a:prstGeom>
        </p:spPr>
        <p:txBody>
          <a:bodyPr vert="horz" lIns="92487" tIns="46244" rIns="92487" bIns="46244" rtlCol="0"/>
          <a:lstStyle>
            <a:lvl1pPr algn="r">
              <a:defRPr sz="1200"/>
            </a:lvl1pPr>
          </a:lstStyle>
          <a:p>
            <a:fld id="{C7599390-CE60-AC44-8451-593A22B7EB9C}" type="datetimeFigureOut">
              <a:rPr lang="en-US" smtClean="0"/>
              <a:t>2/24/2024</a:t>
            </a:fld>
            <a:endParaRPr lang="en-US"/>
          </a:p>
        </p:txBody>
      </p:sp>
      <p:sp>
        <p:nvSpPr>
          <p:cNvPr id="4" name="Slide Image Placeholder 3"/>
          <p:cNvSpPr>
            <a:spLocks noGrp="1" noRot="1" noChangeAspect="1"/>
          </p:cNvSpPr>
          <p:nvPr>
            <p:ph type="sldImg" idx="2"/>
          </p:nvPr>
        </p:nvSpPr>
        <p:spPr>
          <a:xfrm>
            <a:off x="1166813" y="692150"/>
            <a:ext cx="4616450" cy="3463925"/>
          </a:xfrm>
          <a:prstGeom prst="rect">
            <a:avLst/>
          </a:prstGeom>
          <a:noFill/>
          <a:ln w="12700">
            <a:solidFill>
              <a:prstClr val="black"/>
            </a:solidFill>
          </a:ln>
        </p:spPr>
        <p:txBody>
          <a:bodyPr vert="horz" lIns="92487" tIns="46244" rIns="92487" bIns="46244" rtlCol="0" anchor="ctr"/>
          <a:lstStyle/>
          <a:p>
            <a:endParaRPr lang="en-US"/>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87" tIns="46244" rIns="92487" bIns="46244"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772669"/>
            <a:ext cx="3011699" cy="461804"/>
          </a:xfrm>
          <a:prstGeom prst="rect">
            <a:avLst/>
          </a:prstGeom>
        </p:spPr>
        <p:txBody>
          <a:bodyPr vert="horz" lIns="92487" tIns="46244" rIns="92487" bIns="46244" rtlCol="0" anchor="b"/>
          <a:lstStyle>
            <a:lvl1pPr algn="l">
              <a:defRPr sz="1200"/>
            </a:lvl1pPr>
          </a:lstStyle>
          <a:p>
            <a:endParaRPr lang="en-US"/>
          </a:p>
        </p:txBody>
      </p:sp>
      <p:sp>
        <p:nvSpPr>
          <p:cNvPr id="7" name="Slide Number Placeholder 6"/>
          <p:cNvSpPr>
            <a:spLocks noGrp="1"/>
          </p:cNvSpPr>
          <p:nvPr>
            <p:ph type="sldNum" sz="quarter" idx="5"/>
          </p:nvPr>
        </p:nvSpPr>
        <p:spPr>
          <a:xfrm>
            <a:off x="3936768" y="8772669"/>
            <a:ext cx="3011699" cy="461804"/>
          </a:xfrm>
          <a:prstGeom prst="rect">
            <a:avLst/>
          </a:prstGeom>
        </p:spPr>
        <p:txBody>
          <a:bodyPr vert="horz" lIns="92487" tIns="46244" rIns="92487" bIns="46244" rtlCol="0" anchor="b"/>
          <a:lstStyle>
            <a:lvl1pPr algn="r">
              <a:defRPr sz="1200"/>
            </a:lvl1pPr>
          </a:lstStyle>
          <a:p>
            <a:fld id="{B034D44F-19E0-DB4C-A534-846A3D5F60DA}" type="slidenum">
              <a:rPr lang="en-US" smtClean="0"/>
              <a:t>‹#›</a:t>
            </a:fld>
            <a:endParaRPr lang="en-US"/>
          </a:p>
        </p:txBody>
      </p:sp>
    </p:spTree>
    <p:extLst>
      <p:ext uri="{BB962C8B-B14F-4D97-AF65-F5344CB8AC3E}">
        <p14:creationId xmlns:p14="http://schemas.microsoft.com/office/powerpoint/2010/main" val="39263748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150.statcan.gc.ca/t1/tbl1/en/tv.action?pid=3310039501&amp;pickMembers%5B0%5D=2.1&amp;pickMembers%5B1%5D=3.1"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34D44F-19E0-DB4C-A534-846A3D5F60DA}" type="slidenum">
              <a:rPr lang="en-US" smtClean="0"/>
              <a:t>1</a:t>
            </a:fld>
            <a:endParaRPr lang="en-US"/>
          </a:p>
        </p:txBody>
      </p:sp>
    </p:spTree>
    <p:extLst>
      <p:ext uri="{BB962C8B-B14F-4D97-AF65-F5344CB8AC3E}">
        <p14:creationId xmlns:p14="http://schemas.microsoft.com/office/powerpoint/2010/main" val="1838000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Source: http://mycommunityfutures.ca/wp-content/uploads/2015/06/table.png, </a:t>
            </a:r>
          </a:p>
          <a:p>
            <a:r>
              <a:rPr lang="en-CA" dirty="0"/>
              <a:t>Image: https://www.google.com/url?sa=i&amp;rct=j&amp;q=&amp;esrc=s&amp;source=images&amp;cd=&amp;cad=rja&amp;uact=8&amp;ved=2ahUKEwjz9fmhh5ziAhWIvJ4KHe-JCgQQjRx6BAgBEAU&amp;url=https%3A%2F%2Fwww.completeconnection.ca%2F10-advantages-and-disadvantages-of-technology-in-social-media%2F&amp;psig=AOvVaw3TsZpUtzFib9ddNa0LXFKh&amp;ust=1557958880185406</a:t>
            </a:r>
          </a:p>
          <a:p>
            <a:endParaRPr lang="en-CA" dirty="0"/>
          </a:p>
        </p:txBody>
      </p:sp>
      <p:sp>
        <p:nvSpPr>
          <p:cNvPr id="4" name="Slide Number Placeholder 3"/>
          <p:cNvSpPr>
            <a:spLocks noGrp="1"/>
          </p:cNvSpPr>
          <p:nvPr>
            <p:ph type="sldNum" sz="quarter" idx="10"/>
          </p:nvPr>
        </p:nvSpPr>
        <p:spPr/>
        <p:txBody>
          <a:bodyPr/>
          <a:lstStyle/>
          <a:p>
            <a:fld id="{B034D44F-19E0-DB4C-A534-846A3D5F60DA}" type="slidenum">
              <a:rPr lang="en-US" smtClean="0"/>
              <a:t>12</a:t>
            </a:fld>
            <a:endParaRPr lang="en-US"/>
          </a:p>
        </p:txBody>
      </p:sp>
    </p:spTree>
    <p:extLst>
      <p:ext uri="{BB962C8B-B14F-4D97-AF65-F5344CB8AC3E}">
        <p14:creationId xmlns:p14="http://schemas.microsoft.com/office/powerpoint/2010/main" val="42948238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3817">
              <a:defRPr/>
            </a:pPr>
            <a:r>
              <a:rPr lang="en-CA" dirty="0"/>
              <a:t>Source: https://www.canada.ca/en/revenue-agency/services/charities-giving/giving-charity-information-donors/about-registered-charities/what-difference-between-a-registered-charity-a-non-profit-organization.html</a:t>
            </a:r>
          </a:p>
          <a:p>
            <a:endParaRPr lang="en-CA" dirty="0"/>
          </a:p>
        </p:txBody>
      </p:sp>
      <p:sp>
        <p:nvSpPr>
          <p:cNvPr id="4" name="Slide Number Placeholder 3"/>
          <p:cNvSpPr>
            <a:spLocks noGrp="1"/>
          </p:cNvSpPr>
          <p:nvPr>
            <p:ph type="sldNum" sz="quarter" idx="5"/>
          </p:nvPr>
        </p:nvSpPr>
        <p:spPr/>
        <p:txBody>
          <a:bodyPr/>
          <a:lstStyle/>
          <a:p>
            <a:fld id="{B034D44F-19E0-DB4C-A534-846A3D5F60DA}" type="slidenum">
              <a:rPr lang="en-US" smtClean="0"/>
              <a:t>14</a:t>
            </a:fld>
            <a:endParaRPr lang="en-US"/>
          </a:p>
        </p:txBody>
      </p:sp>
    </p:spTree>
    <p:extLst>
      <p:ext uri="{BB962C8B-B14F-4D97-AF65-F5344CB8AC3E}">
        <p14:creationId xmlns:p14="http://schemas.microsoft.com/office/powerpoint/2010/main" val="3588004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Canadian Business Counts, with employees, June 2021 (statcan.gc.ca)</a:t>
            </a:r>
            <a:endParaRPr lang="en-CA" dirty="0"/>
          </a:p>
        </p:txBody>
      </p:sp>
      <p:sp>
        <p:nvSpPr>
          <p:cNvPr id="4" name="Slide Number Placeholder 3"/>
          <p:cNvSpPr>
            <a:spLocks noGrp="1"/>
          </p:cNvSpPr>
          <p:nvPr>
            <p:ph type="sldNum" sz="quarter" idx="10"/>
          </p:nvPr>
        </p:nvSpPr>
        <p:spPr/>
        <p:txBody>
          <a:bodyPr/>
          <a:lstStyle/>
          <a:p>
            <a:fld id="{B034D44F-19E0-DB4C-A534-846A3D5F60DA}" type="slidenum">
              <a:rPr lang="en-US" smtClean="0"/>
              <a:t>3</a:t>
            </a:fld>
            <a:endParaRPr lang="en-US"/>
          </a:p>
        </p:txBody>
      </p:sp>
    </p:spTree>
    <p:extLst>
      <p:ext uri="{BB962C8B-B14F-4D97-AF65-F5344CB8AC3E}">
        <p14:creationId xmlns:p14="http://schemas.microsoft.com/office/powerpoint/2010/main" val="2112300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google.com/url?sa=i&amp;rct=j&amp;q=&amp;esrc=s&amp;source=images&amp;cd=&amp;cad=rja&amp;uact=8&amp;ved=2ahUKEwjqoNvvhJziAhVXuZ4KHdJvCLcQjRx6BAgBEAU&amp;url=https%3A%2F%2Fwww.lucidchart.com%2Fblog%2Fwebinar-critical-elements-for-better-decision-making&amp;psig=AOvVaw3bSa17BTh7MvOGDEnAUnUc&amp;ust=1557958223039531</a:t>
            </a:r>
          </a:p>
        </p:txBody>
      </p:sp>
      <p:sp>
        <p:nvSpPr>
          <p:cNvPr id="4" name="Slide Number Placeholder 3"/>
          <p:cNvSpPr>
            <a:spLocks noGrp="1"/>
          </p:cNvSpPr>
          <p:nvPr>
            <p:ph type="sldNum" sz="quarter" idx="10"/>
          </p:nvPr>
        </p:nvSpPr>
        <p:spPr/>
        <p:txBody>
          <a:bodyPr/>
          <a:lstStyle/>
          <a:p>
            <a:fld id="{B034D44F-19E0-DB4C-A534-846A3D5F60DA}" type="slidenum">
              <a:rPr lang="en-US" smtClean="0"/>
              <a:t>4</a:t>
            </a:fld>
            <a:endParaRPr lang="en-US"/>
          </a:p>
        </p:txBody>
      </p:sp>
    </p:spTree>
    <p:extLst>
      <p:ext uri="{BB962C8B-B14F-4D97-AF65-F5344CB8AC3E}">
        <p14:creationId xmlns:p14="http://schemas.microsoft.com/office/powerpoint/2010/main" val="2224541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google.com/url?sa=i&amp;rct=j&amp;q=&amp;esrc=s&amp;source=images&amp;cd=&amp;cad=rja&amp;uact=8&amp;ved=2ahUKEwjzud2KhZziAhWS4J4KHSdFCYMQjRx6BAgBEAU&amp;url=http%3A%2F%2Fclipart-library.com%2Fclipart%2F489747.htm&amp;psig=AOvVaw38z5TSyTuMvf8V4Q_iDsmu&amp;ust=1557958285138022</a:t>
            </a:r>
          </a:p>
          <a:p>
            <a:endParaRPr lang="en-CA" dirty="0"/>
          </a:p>
        </p:txBody>
      </p:sp>
      <p:sp>
        <p:nvSpPr>
          <p:cNvPr id="4" name="Slide Number Placeholder 3"/>
          <p:cNvSpPr>
            <a:spLocks noGrp="1"/>
          </p:cNvSpPr>
          <p:nvPr>
            <p:ph type="sldNum" sz="quarter" idx="10"/>
          </p:nvPr>
        </p:nvSpPr>
        <p:spPr/>
        <p:txBody>
          <a:bodyPr/>
          <a:lstStyle/>
          <a:p>
            <a:fld id="{B034D44F-19E0-DB4C-A534-846A3D5F60DA}" type="slidenum">
              <a:rPr lang="en-US" smtClean="0"/>
              <a:t>5</a:t>
            </a:fld>
            <a:endParaRPr lang="en-US"/>
          </a:p>
        </p:txBody>
      </p:sp>
    </p:spTree>
    <p:extLst>
      <p:ext uri="{BB962C8B-B14F-4D97-AF65-F5344CB8AC3E}">
        <p14:creationId xmlns:p14="http://schemas.microsoft.com/office/powerpoint/2010/main" val="3351451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google.com/url?sa=i&amp;rct=j&amp;q=&amp;esrc=s&amp;source=images&amp;cd=&amp;cad=rja&amp;uact=8&amp;ved=2ahUKEwit8ryhhZziAhVGuZ4KHRK_DR4QjRx6BAgBEAU&amp;url=https%3A%2F%2Fwww.carautocovers.com%2Fblog%2Fpros-and-cons-of-car-covers%2F&amp;psig=AOvVaw38z5TSyTuMvf8V4Q_iDsmu&amp;ust=1557958285138022</a:t>
            </a:r>
          </a:p>
        </p:txBody>
      </p:sp>
      <p:sp>
        <p:nvSpPr>
          <p:cNvPr id="4" name="Slide Number Placeholder 3"/>
          <p:cNvSpPr>
            <a:spLocks noGrp="1"/>
          </p:cNvSpPr>
          <p:nvPr>
            <p:ph type="sldNum" sz="quarter" idx="10"/>
          </p:nvPr>
        </p:nvSpPr>
        <p:spPr/>
        <p:txBody>
          <a:bodyPr/>
          <a:lstStyle/>
          <a:p>
            <a:fld id="{B034D44F-19E0-DB4C-A534-846A3D5F60DA}" type="slidenum">
              <a:rPr lang="en-US" smtClean="0"/>
              <a:t>6</a:t>
            </a:fld>
            <a:endParaRPr lang="en-US"/>
          </a:p>
        </p:txBody>
      </p:sp>
    </p:spTree>
    <p:extLst>
      <p:ext uri="{BB962C8B-B14F-4D97-AF65-F5344CB8AC3E}">
        <p14:creationId xmlns:p14="http://schemas.microsoft.com/office/powerpoint/2010/main" val="816418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google.com/url?sa=i&amp;rct=j&amp;q=&amp;esrc=s&amp;source=images&amp;cd=&amp;cad=rja&amp;uact=8&amp;ved=2ahUKEwizmpWUhpziAhVRop4KHf97CqcQjRx6BAgBEAU&amp;url=https%3A%2F%2Fwww.corporatedirect.com%2Fstarting-a-business%2Fdifference-llcs-corporations%2F&amp;psig=AOvVaw2E7DNwZjoA1it73GsdOWgN&amp;ust=1557958456951977 (edit)</a:t>
            </a:r>
          </a:p>
        </p:txBody>
      </p:sp>
      <p:sp>
        <p:nvSpPr>
          <p:cNvPr id="4" name="Slide Number Placeholder 3"/>
          <p:cNvSpPr>
            <a:spLocks noGrp="1"/>
          </p:cNvSpPr>
          <p:nvPr>
            <p:ph type="sldNum" sz="quarter" idx="10"/>
          </p:nvPr>
        </p:nvSpPr>
        <p:spPr/>
        <p:txBody>
          <a:bodyPr/>
          <a:lstStyle/>
          <a:p>
            <a:fld id="{B034D44F-19E0-DB4C-A534-846A3D5F60DA}" type="slidenum">
              <a:rPr lang="en-US" smtClean="0"/>
              <a:t>7</a:t>
            </a:fld>
            <a:endParaRPr lang="en-US"/>
          </a:p>
        </p:txBody>
      </p:sp>
    </p:spTree>
    <p:extLst>
      <p:ext uri="{BB962C8B-B14F-4D97-AF65-F5344CB8AC3E}">
        <p14:creationId xmlns:p14="http://schemas.microsoft.com/office/powerpoint/2010/main" val="18378019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google.com/url?sa=i&amp;rct=j&amp;q=&amp;esrc=s&amp;source=images&amp;cd=&amp;cad=rja&amp;uact=8&amp;ved=2ahUKEwim1afshpziAhUMip4KHfRWAzIQjRx6BAgBEAU&amp;url=http%3A%2F%2Fwww.pascackchamber.org%2Fabout%2Fmeetings%2F&amp;psig=AOvVaw3ds1TfU6rx8VosuCRxG3HE&amp;ust=1557958676192379</a:t>
            </a:r>
          </a:p>
        </p:txBody>
      </p:sp>
      <p:sp>
        <p:nvSpPr>
          <p:cNvPr id="4" name="Slide Number Placeholder 3"/>
          <p:cNvSpPr>
            <a:spLocks noGrp="1"/>
          </p:cNvSpPr>
          <p:nvPr>
            <p:ph type="sldNum" sz="quarter" idx="10"/>
          </p:nvPr>
        </p:nvSpPr>
        <p:spPr/>
        <p:txBody>
          <a:bodyPr/>
          <a:lstStyle/>
          <a:p>
            <a:fld id="{B034D44F-19E0-DB4C-A534-846A3D5F60DA}" type="slidenum">
              <a:rPr lang="en-US" smtClean="0"/>
              <a:t>9</a:t>
            </a:fld>
            <a:endParaRPr lang="en-US"/>
          </a:p>
        </p:txBody>
      </p:sp>
    </p:spTree>
    <p:extLst>
      <p:ext uri="{BB962C8B-B14F-4D97-AF65-F5344CB8AC3E}">
        <p14:creationId xmlns:p14="http://schemas.microsoft.com/office/powerpoint/2010/main" val="3701075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google.com/url?sa=i&amp;rct=j&amp;q=&amp;esrc=s&amp;source=images&amp;cd=&amp;cad=rja&amp;uact=8&amp;ved=2ahUKEwjy0PPChZziAhWVsp4KHR1hDhIQjRx6BAgBEAU&amp;url=https%3A%2F%2Fwearelovemondays.co.uk%2Fthe-pros-and-cons-of-self-build-websites%2F&amp;psig=AOvVaw38z5TSyTuMvf8V4Q_iDsmu&amp;ust=1557958285138022</a:t>
            </a:r>
          </a:p>
        </p:txBody>
      </p:sp>
      <p:sp>
        <p:nvSpPr>
          <p:cNvPr id="4" name="Slide Number Placeholder 3"/>
          <p:cNvSpPr>
            <a:spLocks noGrp="1"/>
          </p:cNvSpPr>
          <p:nvPr>
            <p:ph type="sldNum" sz="quarter" idx="10"/>
          </p:nvPr>
        </p:nvSpPr>
        <p:spPr/>
        <p:txBody>
          <a:bodyPr/>
          <a:lstStyle/>
          <a:p>
            <a:fld id="{B034D44F-19E0-DB4C-A534-846A3D5F60DA}" type="slidenum">
              <a:rPr lang="en-US" smtClean="0"/>
              <a:t>10</a:t>
            </a:fld>
            <a:endParaRPr lang="en-US"/>
          </a:p>
        </p:txBody>
      </p:sp>
    </p:spTree>
    <p:extLst>
      <p:ext uri="{BB962C8B-B14F-4D97-AF65-F5344CB8AC3E}">
        <p14:creationId xmlns:p14="http://schemas.microsoft.com/office/powerpoint/2010/main" val="736602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Image: https://www.google.com/url?sa=i&amp;rct=j&amp;q=&amp;esrc=s&amp;source=images&amp;cd=&amp;cad=rja&amp;uact=8&amp;ved=2ahUKEwiMlqKJh5ziAhVSu54KHZ6GDtcQjRx6BAgBEAU&amp;url=https%3A%2F%2Fkathmandupost.ekantipur.com%2Fnews%2F2017-07-04%2Fcooperatives-and-agriculture.html&amp;psig=AOvVaw3OhAMB8YCkpaJ7K0WWo30U&amp;ust=1557958820070359</a:t>
            </a:r>
          </a:p>
        </p:txBody>
      </p:sp>
      <p:sp>
        <p:nvSpPr>
          <p:cNvPr id="4" name="Slide Number Placeholder 3"/>
          <p:cNvSpPr>
            <a:spLocks noGrp="1"/>
          </p:cNvSpPr>
          <p:nvPr>
            <p:ph type="sldNum" sz="quarter" idx="10"/>
          </p:nvPr>
        </p:nvSpPr>
        <p:spPr/>
        <p:txBody>
          <a:bodyPr/>
          <a:lstStyle/>
          <a:p>
            <a:fld id="{B034D44F-19E0-DB4C-A534-846A3D5F60DA}" type="slidenum">
              <a:rPr lang="en-US" smtClean="0"/>
              <a:t>11</a:t>
            </a:fld>
            <a:endParaRPr lang="en-US"/>
          </a:p>
        </p:txBody>
      </p:sp>
    </p:spTree>
    <p:extLst>
      <p:ext uri="{BB962C8B-B14F-4D97-AF65-F5344CB8AC3E}">
        <p14:creationId xmlns:p14="http://schemas.microsoft.com/office/powerpoint/2010/main" val="10435246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 No Pictur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Title 1"/>
          <p:cNvSpPr>
            <a:spLocks noGrp="1"/>
          </p:cNvSpPr>
          <p:nvPr>
            <p:ph type="ctrTitle" hasCustomPrompt="1"/>
          </p:nvPr>
        </p:nvSpPr>
        <p:spPr>
          <a:xfrm>
            <a:off x="1203015" y="1316256"/>
            <a:ext cx="6318000" cy="2281314"/>
          </a:xfrm>
          <a:prstGeom prst="rect">
            <a:avLst/>
          </a:prstGeom>
        </p:spPr>
        <p:txBody>
          <a:bodyPr lIns="0" anchor="b" anchorCtr="0"/>
          <a:lstStyle>
            <a:lvl1pPr algn="l">
              <a:lnSpc>
                <a:spcPts val="4500"/>
              </a:lnSpc>
              <a:defRPr sz="5000" b="1" i="0" cap="all">
                <a:solidFill>
                  <a:schemeClr val="bg1"/>
                </a:solidFill>
              </a:defRPr>
            </a:lvl1pPr>
          </a:lstStyle>
          <a:p>
            <a:r>
              <a:rPr lang="en-CA" dirty="0"/>
              <a:t>Click to edit </a:t>
            </a:r>
            <a:br>
              <a:rPr lang="en-CA" dirty="0"/>
            </a:br>
            <a:r>
              <a:rPr lang="en-CA" dirty="0"/>
              <a:t>Master title </a:t>
            </a:r>
            <a:br>
              <a:rPr lang="en-CA" dirty="0"/>
            </a:br>
            <a:r>
              <a:rPr lang="en-CA" dirty="0"/>
              <a:t>style</a:t>
            </a:r>
            <a:endParaRPr lang="en-US" dirty="0"/>
          </a:p>
        </p:txBody>
      </p:sp>
      <p:sp>
        <p:nvSpPr>
          <p:cNvPr id="9" name="Subtitle 2"/>
          <p:cNvSpPr>
            <a:spLocks noGrp="1"/>
          </p:cNvSpPr>
          <p:nvPr>
            <p:ph type="subTitle" idx="1"/>
          </p:nvPr>
        </p:nvSpPr>
        <p:spPr>
          <a:xfrm>
            <a:off x="1192066" y="3776712"/>
            <a:ext cx="6404289" cy="1566260"/>
          </a:xfrm>
          <a:prstGeom prst="rect">
            <a:avLst/>
          </a:prstGeom>
        </p:spPr>
        <p:txBody>
          <a:bodyPr lIns="0" tIns="0" rIns="0" bIns="0"/>
          <a:lstStyle>
            <a:lvl1pPr marL="0" indent="0" algn="l">
              <a:buNone/>
              <a:defRPr sz="1300"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1566401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or Tab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Title 1"/>
          <p:cNvSpPr>
            <a:spLocks noGrp="1"/>
          </p:cNvSpPr>
          <p:nvPr>
            <p:ph type="ctrTitle" hasCustomPrompt="1"/>
          </p:nvPr>
        </p:nvSpPr>
        <p:spPr>
          <a:xfrm>
            <a:off x="1203015" y="1316256"/>
            <a:ext cx="6318000" cy="2281314"/>
          </a:xfrm>
          <a:prstGeom prst="rect">
            <a:avLst/>
          </a:prstGeom>
        </p:spPr>
        <p:txBody>
          <a:bodyPr lIns="0" anchor="b" anchorCtr="0"/>
          <a:lstStyle>
            <a:lvl1pPr algn="l">
              <a:lnSpc>
                <a:spcPts val="4500"/>
              </a:lnSpc>
              <a:defRPr sz="5000" b="1" i="0" cap="all">
                <a:solidFill>
                  <a:schemeClr val="bg1"/>
                </a:solidFill>
              </a:defRPr>
            </a:lvl1pPr>
          </a:lstStyle>
          <a:p>
            <a:r>
              <a:rPr lang="en-CA" dirty="0"/>
              <a:t>Click to edit </a:t>
            </a:r>
            <a:br>
              <a:rPr lang="en-CA" dirty="0"/>
            </a:br>
            <a:r>
              <a:rPr lang="en-CA" dirty="0"/>
              <a:t>Master title </a:t>
            </a:r>
            <a:br>
              <a:rPr lang="en-CA" dirty="0"/>
            </a:br>
            <a:r>
              <a:rPr lang="en-CA" dirty="0"/>
              <a:t>style</a:t>
            </a:r>
            <a:endParaRPr lang="en-US" dirty="0"/>
          </a:p>
        </p:txBody>
      </p:sp>
    </p:spTree>
    <p:extLst>
      <p:ext uri="{BB962C8B-B14F-4D97-AF65-F5344CB8AC3E}">
        <p14:creationId xmlns:p14="http://schemas.microsoft.com/office/powerpoint/2010/main" val="2872829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only">
    <p:spTree>
      <p:nvGrpSpPr>
        <p:cNvPr id="1" name=""/>
        <p:cNvGrpSpPr/>
        <p:nvPr/>
      </p:nvGrpSpPr>
      <p:grpSpPr>
        <a:xfrm>
          <a:off x="0" y="0"/>
          <a:ext cx="0" cy="0"/>
          <a:chOff x="0" y="0"/>
          <a:chExt cx="0" cy="0"/>
        </a:xfrm>
      </p:grpSpPr>
      <p:sp>
        <p:nvSpPr>
          <p:cNvPr id="2" name="Title 1"/>
          <p:cNvSpPr>
            <a:spLocks noGrp="1"/>
          </p:cNvSpPr>
          <p:nvPr>
            <p:ph type="title"/>
          </p:nvPr>
        </p:nvSpPr>
        <p:spPr>
          <a:xfrm>
            <a:off x="1146901" y="490806"/>
            <a:ext cx="6381023" cy="797859"/>
          </a:xfrm>
          <a:prstGeom prst="rect">
            <a:avLst/>
          </a:prstGeom>
        </p:spPr>
        <p:txBody>
          <a:bodyPr lIns="0" tIns="0" rIns="0" bIns="0" anchor="b" anchorCtr="0"/>
          <a:lstStyle>
            <a:lvl1pPr algn="l">
              <a:defRPr sz="2800" cap="all">
                <a:solidFill>
                  <a:srgbClr val="E2231A"/>
                </a:solidFill>
              </a:defRPr>
            </a:lvl1pPr>
          </a:lstStyle>
          <a:p>
            <a:r>
              <a:rPr lang="en-US"/>
              <a:t>Click to edit Master title style</a:t>
            </a:r>
            <a:endParaRPr lang="en-US" dirty="0"/>
          </a:p>
        </p:txBody>
      </p:sp>
      <p:sp>
        <p:nvSpPr>
          <p:cNvPr id="10" name="Text Placeholder 9"/>
          <p:cNvSpPr>
            <a:spLocks noGrp="1"/>
          </p:cNvSpPr>
          <p:nvPr>
            <p:ph type="body" sz="quarter" idx="10"/>
          </p:nvPr>
        </p:nvSpPr>
        <p:spPr>
          <a:xfrm>
            <a:off x="1146901" y="1536192"/>
            <a:ext cx="7485035" cy="379572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2800"/>
            </a:lvl1pPr>
            <a:lvl2pPr>
              <a:defRPr sz="2800"/>
            </a:lvl2pPr>
            <a:lvl3pPr>
              <a:defRPr sz="2800"/>
            </a:lvl3pPr>
            <a:lvl4pPr>
              <a:defRPr sz="2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50"/>
            <a:ext cx="9144000" cy="690282"/>
          </a:xfrm>
          <a:prstGeom prst="rect">
            <a:avLst/>
          </a:prstGeom>
        </p:spPr>
      </p:pic>
      <p:pic>
        <p:nvPicPr>
          <p:cNvPr id="6" name="Picture 5" descr="bottom_bar.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5531224"/>
            <a:ext cx="9144000" cy="1326776"/>
          </a:xfrm>
          <a:prstGeom prst="rect">
            <a:avLst/>
          </a:prstGeom>
        </p:spPr>
      </p:pic>
    </p:spTree>
    <p:extLst>
      <p:ext uri="{BB962C8B-B14F-4D97-AF65-F5344CB8AC3E}">
        <p14:creationId xmlns:p14="http://schemas.microsoft.com/office/powerpoint/2010/main" val="4286809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and picture">
    <p:spTree>
      <p:nvGrpSpPr>
        <p:cNvPr id="1" name=""/>
        <p:cNvGrpSpPr/>
        <p:nvPr/>
      </p:nvGrpSpPr>
      <p:grpSpPr>
        <a:xfrm>
          <a:off x="0" y="0"/>
          <a:ext cx="0" cy="0"/>
          <a:chOff x="0" y="0"/>
          <a:chExt cx="0" cy="0"/>
        </a:xfrm>
      </p:grpSpPr>
      <p:pic>
        <p:nvPicPr>
          <p:cNvPr id="18"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50"/>
            <a:ext cx="9144000" cy="690282"/>
          </a:xfrm>
          <a:prstGeom prst="rect">
            <a:avLst/>
          </a:prstGeom>
        </p:spPr>
      </p:pic>
      <p:sp>
        <p:nvSpPr>
          <p:cNvPr id="16" name="Picture Placeholder 15"/>
          <p:cNvSpPr>
            <a:spLocks noGrp="1"/>
          </p:cNvSpPr>
          <p:nvPr>
            <p:ph type="pic" sz="quarter" idx="11"/>
          </p:nvPr>
        </p:nvSpPr>
        <p:spPr>
          <a:xfrm>
            <a:off x="5180098" y="150"/>
            <a:ext cx="3963902" cy="6857849"/>
          </a:xfrm>
          <a:custGeom>
            <a:avLst/>
            <a:gdLst>
              <a:gd name="connsiteX0" fmla="*/ 0 w 4065050"/>
              <a:gd name="connsiteY0" fmla="*/ 0 h 6857849"/>
              <a:gd name="connsiteX1" fmla="*/ 4065050 w 4065050"/>
              <a:gd name="connsiteY1" fmla="*/ 0 h 6857849"/>
              <a:gd name="connsiteX2" fmla="*/ 4065050 w 4065050"/>
              <a:gd name="connsiteY2" fmla="*/ 6857849 h 6857849"/>
              <a:gd name="connsiteX3" fmla="*/ 0 w 4065050"/>
              <a:gd name="connsiteY3" fmla="*/ 6857849 h 6857849"/>
              <a:gd name="connsiteX4" fmla="*/ 0 w 4065050"/>
              <a:gd name="connsiteY4" fmla="*/ 0 h 6857849"/>
              <a:gd name="connsiteX0" fmla="*/ 0 w 4065050"/>
              <a:gd name="connsiteY0" fmla="*/ 0 h 6857849"/>
              <a:gd name="connsiteX1" fmla="*/ 4065050 w 4065050"/>
              <a:gd name="connsiteY1" fmla="*/ 0 h 6857849"/>
              <a:gd name="connsiteX2" fmla="*/ 4065050 w 4065050"/>
              <a:gd name="connsiteY2" fmla="*/ 6857849 h 6857849"/>
              <a:gd name="connsiteX3" fmla="*/ 1640835 w 4065050"/>
              <a:gd name="connsiteY3" fmla="*/ 6857849 h 6857849"/>
              <a:gd name="connsiteX4" fmla="*/ 0 w 4065050"/>
              <a:gd name="connsiteY4" fmla="*/ 0 h 6857849"/>
              <a:gd name="connsiteX0" fmla="*/ 0 w 3963902"/>
              <a:gd name="connsiteY0" fmla="*/ 0 h 6857849"/>
              <a:gd name="connsiteX1" fmla="*/ 3963902 w 3963902"/>
              <a:gd name="connsiteY1" fmla="*/ 0 h 6857849"/>
              <a:gd name="connsiteX2" fmla="*/ 3963902 w 3963902"/>
              <a:gd name="connsiteY2" fmla="*/ 6857849 h 6857849"/>
              <a:gd name="connsiteX3" fmla="*/ 1539687 w 3963902"/>
              <a:gd name="connsiteY3" fmla="*/ 6857849 h 6857849"/>
              <a:gd name="connsiteX4" fmla="*/ 0 w 3963902"/>
              <a:gd name="connsiteY4" fmla="*/ 0 h 6857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3902" h="6857849">
                <a:moveTo>
                  <a:pt x="0" y="0"/>
                </a:moveTo>
                <a:lnTo>
                  <a:pt x="3963902" y="0"/>
                </a:lnTo>
                <a:lnTo>
                  <a:pt x="3963902" y="6857849"/>
                </a:lnTo>
                <a:lnTo>
                  <a:pt x="1539687" y="6857849"/>
                </a:lnTo>
                <a:lnTo>
                  <a:pt x="0" y="0"/>
                </a:lnTo>
                <a:close/>
              </a:path>
            </a:pathLst>
          </a:custGeom>
        </p:spPr>
        <p:txBody>
          <a:bodyPr vert="horz"/>
          <a:lstStyle/>
          <a:p>
            <a:r>
              <a:rPr lang="en-US"/>
              <a:t>Drag picture to placeholder or click icon to add</a:t>
            </a:r>
            <a:endParaRPr lang="en-US" dirty="0"/>
          </a:p>
        </p:txBody>
      </p:sp>
      <p:sp>
        <p:nvSpPr>
          <p:cNvPr id="13" name="Title 1"/>
          <p:cNvSpPr>
            <a:spLocks noGrp="1"/>
          </p:cNvSpPr>
          <p:nvPr>
            <p:ph type="title"/>
          </p:nvPr>
        </p:nvSpPr>
        <p:spPr>
          <a:xfrm>
            <a:off x="1146902" y="1035353"/>
            <a:ext cx="4236311" cy="1143000"/>
          </a:xfrm>
          <a:prstGeom prst="rect">
            <a:avLst/>
          </a:prstGeom>
        </p:spPr>
        <p:txBody>
          <a:bodyPr lIns="0" tIns="0" rIns="0" bIns="0" anchor="b" anchorCtr="0"/>
          <a:lstStyle>
            <a:lvl1pPr algn="l">
              <a:defRPr sz="2800" cap="all">
                <a:solidFill>
                  <a:srgbClr val="E2231A"/>
                </a:solidFill>
              </a:defRPr>
            </a:lvl1pPr>
          </a:lstStyle>
          <a:p>
            <a:r>
              <a:rPr lang="en-US"/>
              <a:t>Click to edit Master title style</a:t>
            </a:r>
            <a:endParaRPr lang="en-US" dirty="0"/>
          </a:p>
        </p:txBody>
      </p:sp>
      <p:sp>
        <p:nvSpPr>
          <p:cNvPr id="14" name="Text Placeholder 9"/>
          <p:cNvSpPr>
            <a:spLocks noGrp="1"/>
          </p:cNvSpPr>
          <p:nvPr>
            <p:ph type="body" sz="quarter" idx="10"/>
          </p:nvPr>
        </p:nvSpPr>
        <p:spPr>
          <a:xfrm>
            <a:off x="1146902" y="2430614"/>
            <a:ext cx="4236312" cy="2901306"/>
          </a:xfrm>
          <a:prstGeom prst="rect">
            <a:avLst/>
          </a:prstGeom>
        </p:spPr>
        <p:txBody>
          <a:bodyPr vert="horz"/>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7" name="Picture 16" descr="photo-mask.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37866" y="292189"/>
            <a:ext cx="9144000" cy="6858000"/>
          </a:xfrm>
          <a:prstGeom prst="rect">
            <a:avLst/>
          </a:prstGeom>
        </p:spPr>
      </p:pic>
      <p:pic>
        <p:nvPicPr>
          <p:cNvPr id="2" name="Picture 1" descr="bottom_bar.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531224"/>
            <a:ext cx="9144000" cy="1326776"/>
          </a:xfrm>
          <a:prstGeom prst="rect">
            <a:avLst/>
          </a:prstGeom>
        </p:spPr>
      </p:pic>
    </p:spTree>
    <p:extLst>
      <p:ext uri="{BB962C8B-B14F-4D97-AF65-F5344CB8AC3E}">
        <p14:creationId xmlns:p14="http://schemas.microsoft.com/office/powerpoint/2010/main" val="1430119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losing page - blank">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9" name="Title 1"/>
          <p:cNvSpPr>
            <a:spLocks noGrp="1"/>
          </p:cNvSpPr>
          <p:nvPr>
            <p:ph type="title"/>
          </p:nvPr>
        </p:nvSpPr>
        <p:spPr>
          <a:xfrm>
            <a:off x="1146902" y="1046302"/>
            <a:ext cx="6166108" cy="1439056"/>
          </a:xfrm>
          <a:prstGeom prst="rect">
            <a:avLst/>
          </a:prstGeom>
        </p:spPr>
        <p:txBody>
          <a:bodyPr lIns="0" tIns="0" rIns="0" bIns="0" anchor="b" anchorCtr="0"/>
          <a:lstStyle>
            <a:lvl1pPr algn="l">
              <a:defRPr sz="2800" b="1" i="0" cap="all">
                <a:solidFill>
                  <a:schemeClr val="bg1"/>
                </a:solidFill>
              </a:defRPr>
            </a:lvl1pPr>
          </a:lstStyle>
          <a:p>
            <a:r>
              <a:rPr lang="en-US"/>
              <a:t>Click to edit Master title style</a:t>
            </a:r>
            <a:endParaRPr lang="en-US" dirty="0"/>
          </a:p>
        </p:txBody>
      </p:sp>
      <p:sp>
        <p:nvSpPr>
          <p:cNvPr id="11" name="Text Placeholder 10"/>
          <p:cNvSpPr>
            <a:spLocks noGrp="1"/>
          </p:cNvSpPr>
          <p:nvPr>
            <p:ph type="body" sz="quarter" idx="10" hasCustomPrompt="1"/>
          </p:nvPr>
        </p:nvSpPr>
        <p:spPr>
          <a:xfrm>
            <a:off x="1146902" y="4215253"/>
            <a:ext cx="4587552" cy="1697051"/>
          </a:xfrm>
          <a:prstGeom prst="rect">
            <a:avLst/>
          </a:prstGeom>
        </p:spPr>
        <p:txBody>
          <a:bodyPr vert="horz" lIns="0" tIns="0" rIns="0" bIns="0"/>
          <a:lstStyle>
            <a:lvl1pPr marL="0" marR="0" indent="0" algn="l" defTabSz="457200" rtl="0" eaLnBrk="1" fontAlgn="auto" latinLnBrk="0" hangingPunct="1">
              <a:lnSpc>
                <a:spcPct val="100000"/>
              </a:lnSpc>
              <a:spcBef>
                <a:spcPct val="20000"/>
              </a:spcBef>
              <a:spcAft>
                <a:spcPts val="0"/>
              </a:spcAft>
              <a:buClrTx/>
              <a:buSzTx/>
              <a:buFontTx/>
              <a:buNone/>
              <a:tabLst/>
              <a:defRPr sz="1400" b="0" baseline="0"/>
            </a:lvl1pPr>
            <a:lvl2pPr>
              <a:defRPr sz="1400"/>
            </a:lvl2pPr>
            <a:lvl3pPr>
              <a:defRPr sz="1400"/>
            </a:lvl3pPr>
            <a:lvl4pPr>
              <a:defRPr sz="1400"/>
            </a:lvl4pPr>
            <a:lvl5pPr>
              <a:defRPr sz="1400"/>
            </a:lvl5pPr>
          </a:lstStyle>
          <a:p>
            <a:pPr lvl="0"/>
            <a:r>
              <a:rPr lang="en-CA" dirty="0"/>
              <a:t>Room</a:t>
            </a:r>
          </a:p>
          <a:p>
            <a:pPr lvl="0"/>
            <a:r>
              <a:rPr lang="en-CA" dirty="0"/>
              <a:t>Address 1</a:t>
            </a:r>
          </a:p>
          <a:p>
            <a:pPr marL="0" marR="0" lvl="0" indent="0" algn="l" defTabSz="457200" rtl="0" eaLnBrk="1" fontAlgn="auto" latinLnBrk="0" hangingPunct="1">
              <a:lnSpc>
                <a:spcPct val="100000"/>
              </a:lnSpc>
              <a:spcBef>
                <a:spcPct val="20000"/>
              </a:spcBef>
              <a:spcAft>
                <a:spcPts val="0"/>
              </a:spcAft>
              <a:buClrTx/>
              <a:buSzTx/>
              <a:buFontTx/>
              <a:buNone/>
              <a:tabLst/>
              <a:defRPr/>
            </a:pPr>
            <a:r>
              <a:rPr lang="en-CA" dirty="0"/>
              <a:t>Address 2</a:t>
            </a:r>
          </a:p>
          <a:p>
            <a:pPr marL="0" marR="0" lvl="0" indent="0" algn="l" defTabSz="457200" rtl="0" eaLnBrk="1" fontAlgn="auto" latinLnBrk="0" hangingPunct="1">
              <a:lnSpc>
                <a:spcPct val="100000"/>
              </a:lnSpc>
              <a:spcBef>
                <a:spcPct val="20000"/>
              </a:spcBef>
              <a:spcAft>
                <a:spcPts val="0"/>
              </a:spcAft>
              <a:buClrTx/>
              <a:buSzTx/>
              <a:buFontTx/>
              <a:buNone/>
              <a:tabLst/>
              <a:defRPr/>
            </a:pPr>
            <a:r>
              <a:rPr lang="en-CA" dirty="0"/>
              <a:t>Address 3</a:t>
            </a:r>
          </a:p>
          <a:p>
            <a:pPr marL="0" marR="0" lvl="0" indent="0" algn="l" defTabSz="457200" rtl="0" eaLnBrk="1" fontAlgn="auto" latinLnBrk="0" hangingPunct="1">
              <a:lnSpc>
                <a:spcPct val="100000"/>
              </a:lnSpc>
              <a:spcBef>
                <a:spcPct val="20000"/>
              </a:spcBef>
              <a:spcAft>
                <a:spcPts val="0"/>
              </a:spcAft>
              <a:buClrTx/>
              <a:buSzTx/>
              <a:buFontTx/>
              <a:buNone/>
              <a:tabLst/>
              <a:defRPr/>
            </a:pPr>
            <a:r>
              <a:rPr lang="en-CA" dirty="0"/>
              <a:t>Phone:</a:t>
            </a:r>
          </a:p>
          <a:p>
            <a:pPr marL="0" marR="0" lvl="0" indent="0" algn="l" defTabSz="457200" rtl="0" eaLnBrk="1" fontAlgn="auto" latinLnBrk="0" hangingPunct="1">
              <a:lnSpc>
                <a:spcPct val="100000"/>
              </a:lnSpc>
              <a:spcBef>
                <a:spcPct val="20000"/>
              </a:spcBef>
              <a:spcAft>
                <a:spcPts val="0"/>
              </a:spcAft>
              <a:buClrTx/>
              <a:buSzTx/>
              <a:buFontTx/>
              <a:buNone/>
              <a:tabLst/>
              <a:defRPr/>
            </a:pPr>
            <a:r>
              <a:rPr lang="en-CA" dirty="0"/>
              <a:t>Fax:</a:t>
            </a:r>
          </a:p>
          <a:p>
            <a:pPr marL="0" marR="0" lvl="0" indent="0" algn="l" defTabSz="457200" rtl="0" eaLnBrk="1" fontAlgn="auto" latinLnBrk="0" hangingPunct="1">
              <a:lnSpc>
                <a:spcPct val="100000"/>
              </a:lnSpc>
              <a:spcBef>
                <a:spcPct val="20000"/>
              </a:spcBef>
              <a:spcAft>
                <a:spcPts val="0"/>
              </a:spcAft>
              <a:buClrTx/>
              <a:buSzTx/>
              <a:buFontTx/>
              <a:buNone/>
              <a:tabLst/>
              <a:defRPr/>
            </a:pPr>
            <a:endParaRPr lang="en-CA" dirty="0"/>
          </a:p>
          <a:p>
            <a:pPr lvl="0"/>
            <a:endParaRPr lang="en-CA" dirty="0"/>
          </a:p>
        </p:txBody>
      </p:sp>
      <p:sp>
        <p:nvSpPr>
          <p:cNvPr id="12" name="Text Placeholder 10"/>
          <p:cNvSpPr>
            <a:spLocks noGrp="1"/>
          </p:cNvSpPr>
          <p:nvPr>
            <p:ph type="body" sz="quarter" idx="11" hasCustomPrompt="1"/>
          </p:nvPr>
        </p:nvSpPr>
        <p:spPr>
          <a:xfrm>
            <a:off x="1146902" y="3963562"/>
            <a:ext cx="4587552" cy="251692"/>
          </a:xfrm>
          <a:prstGeom prst="rect">
            <a:avLst/>
          </a:prstGeom>
        </p:spPr>
        <p:txBody>
          <a:bodyPr vert="horz" lIns="0" tIns="0" rIns="0" bIns="0"/>
          <a:lstStyle>
            <a:lvl1pPr marL="0" marR="0" indent="0" algn="l" defTabSz="457200" rtl="0" eaLnBrk="1" fontAlgn="auto" latinLnBrk="0" hangingPunct="1">
              <a:lnSpc>
                <a:spcPct val="100000"/>
              </a:lnSpc>
              <a:spcBef>
                <a:spcPct val="20000"/>
              </a:spcBef>
              <a:spcAft>
                <a:spcPts val="0"/>
              </a:spcAft>
              <a:buClrTx/>
              <a:buSzTx/>
              <a:buFontTx/>
              <a:buNone/>
              <a:tabLst/>
              <a:defRPr sz="1400" b="1" i="0" baseline="0"/>
            </a:lvl1pPr>
            <a:lvl2pPr>
              <a:defRPr sz="1400"/>
            </a:lvl2pPr>
            <a:lvl3pPr>
              <a:defRPr sz="1400"/>
            </a:lvl3pPr>
            <a:lvl4pPr>
              <a:defRPr sz="1400"/>
            </a:lvl4pPr>
            <a:lvl5pPr>
              <a:defRPr sz="1400"/>
            </a:lvl5pPr>
          </a:lstStyle>
          <a:p>
            <a:pPr lvl="0"/>
            <a:r>
              <a:rPr lang="en-CA" dirty="0"/>
              <a:t>Lawrence </a:t>
            </a:r>
            <a:r>
              <a:rPr lang="en-CA" dirty="0" err="1"/>
              <a:t>Kinlin</a:t>
            </a:r>
            <a:r>
              <a:rPr lang="en-CA" dirty="0"/>
              <a:t> School of Business</a:t>
            </a:r>
          </a:p>
        </p:txBody>
      </p:sp>
      <p:sp>
        <p:nvSpPr>
          <p:cNvPr id="7" name="Text Placeholder 10"/>
          <p:cNvSpPr txBox="1">
            <a:spLocks/>
          </p:cNvSpPr>
          <p:nvPr userDrawn="1"/>
        </p:nvSpPr>
        <p:spPr>
          <a:xfrm>
            <a:off x="1144588" y="6280484"/>
            <a:ext cx="4587552" cy="251692"/>
          </a:xfrm>
          <a:prstGeom prst="rect">
            <a:avLst/>
          </a:prstGeom>
        </p:spPr>
        <p:txBody>
          <a:bodyPr vert="horz" lIns="0" tIns="0" rIns="0" bIns="0"/>
          <a:lstStyle>
            <a:lvl1pPr marL="0" marR="0" indent="0" algn="l" defTabSz="457200" rtl="0" eaLnBrk="1" fontAlgn="auto" latinLnBrk="0" hangingPunct="1">
              <a:lnSpc>
                <a:spcPct val="100000"/>
              </a:lnSpc>
              <a:spcBef>
                <a:spcPct val="20000"/>
              </a:spcBef>
              <a:spcAft>
                <a:spcPts val="0"/>
              </a:spcAft>
              <a:buClrTx/>
              <a:buSzTx/>
              <a:buFontTx/>
              <a:buNone/>
              <a:tabLst/>
              <a:defRPr sz="1400" b="1" i="0" kern="1200" baseline="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1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1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dirty="0" err="1"/>
              <a:t>fanshawec.ca</a:t>
            </a:r>
            <a:endParaRPr lang="en-CA" dirty="0"/>
          </a:p>
        </p:txBody>
      </p:sp>
    </p:spTree>
    <p:extLst>
      <p:ext uri="{BB962C8B-B14F-4D97-AF65-F5344CB8AC3E}">
        <p14:creationId xmlns:p14="http://schemas.microsoft.com/office/powerpoint/2010/main" val="2848855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6712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00200" y="274638"/>
            <a:ext cx="7086600" cy="1143000"/>
          </a:xfrm>
          <a:prstGeom prst="rect">
            <a:avLst/>
          </a:prstGeom>
        </p:spPr>
        <p:txBody>
          <a:bodyPr/>
          <a:lstStyle/>
          <a:p>
            <a:r>
              <a:rPr lang="en-US" dirty="0"/>
              <a:t>Click to edit Master title style</a:t>
            </a:r>
            <a:endParaRPr lang="en-CA" dirty="0"/>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56CED753-E26C-48CD-8810-690417EFF2B3}" type="datetimeFigureOut">
              <a:rPr lang="en-US" smtClean="0"/>
              <a:t>2/24/2024</a:t>
            </a:fld>
            <a:endParaRPr lang="en-CA"/>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CA"/>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36612B7-B374-403A-8482-4E25514FF41D}" type="slidenum">
              <a:rPr lang="en-CA" smtClean="0"/>
              <a:t>‹#›</a:t>
            </a:fld>
            <a:endParaRPr lang="en-CA"/>
          </a:p>
        </p:txBody>
      </p:sp>
    </p:spTree>
    <p:extLst>
      <p:ext uri="{BB962C8B-B14F-4D97-AF65-F5344CB8AC3E}">
        <p14:creationId xmlns:p14="http://schemas.microsoft.com/office/powerpoint/2010/main" val="292828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OverObj">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228600"/>
            <a:ext cx="7772400" cy="9144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1062038" y="1766888"/>
            <a:ext cx="7769225" cy="19796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62038" y="3898900"/>
            <a:ext cx="7769225" cy="1981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noChangeArrowheads="1"/>
          </p:cNvSpPr>
          <p:nvPr>
            <p:ph type="sldNum" sz="quarter" idx="10"/>
          </p:nvPr>
        </p:nvSpPr>
        <p:spPr>
          <a:xfrm>
            <a:off x="6553200" y="6356350"/>
            <a:ext cx="2133600" cy="365125"/>
          </a:xfrm>
          <a:prstGeom prst="rect">
            <a:avLst/>
          </a:prstGeom>
        </p:spPr>
        <p:txBody>
          <a:bodyPr/>
          <a:lstStyle>
            <a:lvl1pPr>
              <a:defRPr/>
            </a:lvl1pPr>
          </a:lstStyle>
          <a:p>
            <a:pPr>
              <a:defRPr/>
            </a:pPr>
            <a:r>
              <a:rPr lang="en-US"/>
              <a:t>1-</a:t>
            </a:r>
            <a:fld id="{307B7827-5307-4E78-993A-FFA99B84EB45}" type="slidenum">
              <a:rPr lang="en-US"/>
              <a:pPr>
                <a:defRPr/>
              </a:pPr>
              <a:t>‹#›</a:t>
            </a:fld>
            <a:endParaRPr lang="en-US"/>
          </a:p>
        </p:txBody>
      </p:sp>
    </p:spTree>
    <p:extLst>
      <p:ext uri="{BB962C8B-B14F-4D97-AF65-F5344CB8AC3E}">
        <p14:creationId xmlns:p14="http://schemas.microsoft.com/office/powerpoint/2010/main" val="16493325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219200" y="76200"/>
            <a:ext cx="7772400" cy="457200"/>
          </a:xfrm>
          <a:prstGeom prst="rect">
            <a:avLst/>
          </a:prstGeom>
        </p:spPr>
        <p:txBody>
          <a:bodyPr/>
          <a:lstStyle/>
          <a:p>
            <a:r>
              <a:rPr lang="en-US"/>
              <a:t>Click to edit Master title style</a:t>
            </a:r>
          </a:p>
        </p:txBody>
      </p:sp>
      <p:sp>
        <p:nvSpPr>
          <p:cNvPr id="3" name="Table Placeholder 2"/>
          <p:cNvSpPr>
            <a:spLocks noGrp="1"/>
          </p:cNvSpPr>
          <p:nvPr>
            <p:ph type="tbl" idx="1"/>
          </p:nvPr>
        </p:nvSpPr>
        <p:spPr>
          <a:xfrm>
            <a:off x="152400" y="609600"/>
            <a:ext cx="8839200" cy="5867400"/>
          </a:xfrm>
          <a:prstGeom prst="rect">
            <a:avLst/>
          </a:prstGeom>
        </p:spPr>
        <p:txBody>
          <a:bodyPr/>
          <a:lstStyle/>
          <a:p>
            <a:pPr lvl="0"/>
            <a:endParaRPr lang="en-US" noProof="0"/>
          </a:p>
        </p:txBody>
      </p:sp>
      <p:sp>
        <p:nvSpPr>
          <p:cNvPr id="4" name="Rectangle 4"/>
          <p:cNvSpPr>
            <a:spLocks noGrp="1" noChangeArrowheads="1"/>
          </p:cNvSpPr>
          <p:nvPr>
            <p:ph type="dt" sz="half" idx="10"/>
          </p:nvPr>
        </p:nvSpPr>
        <p:spPr>
          <a:xfrm>
            <a:off x="152400" y="6553200"/>
            <a:ext cx="2057400" cy="228600"/>
          </a:xfrm>
          <a:prstGeom prst="rect">
            <a:avLst/>
          </a:prstGeom>
          <a:ln/>
        </p:spPr>
        <p:txBody>
          <a:bodyPr/>
          <a:lstStyle>
            <a:lvl1pPr>
              <a:defRPr/>
            </a:lvl1pPr>
          </a:lstStyle>
          <a:p>
            <a:pPr>
              <a:defRPr/>
            </a:pPr>
            <a:fld id="{0CCFDD3A-8601-DE48-B5B1-1B185D1602DE}" type="datetime2">
              <a:rPr lang="en-CA"/>
              <a:pPr>
                <a:defRPr/>
              </a:pPr>
              <a:t>Saturday, February 24, 2024</a:t>
            </a:fld>
            <a:endParaRPr lang="en-CA"/>
          </a:p>
        </p:txBody>
      </p:sp>
      <p:sp>
        <p:nvSpPr>
          <p:cNvPr id="5" name="Rectangle 6"/>
          <p:cNvSpPr>
            <a:spLocks noGrp="1" noChangeArrowheads="1"/>
          </p:cNvSpPr>
          <p:nvPr>
            <p:ph type="sldNum" sz="quarter" idx="11"/>
          </p:nvPr>
        </p:nvSpPr>
        <p:spPr>
          <a:xfrm>
            <a:off x="6934200" y="6553200"/>
            <a:ext cx="2057400" cy="228600"/>
          </a:xfrm>
          <a:prstGeom prst="rect">
            <a:avLst/>
          </a:prstGeom>
          <a:ln/>
        </p:spPr>
        <p:txBody>
          <a:bodyPr/>
          <a:lstStyle>
            <a:lvl1pPr>
              <a:defRPr/>
            </a:lvl1pPr>
          </a:lstStyle>
          <a:p>
            <a:fld id="{9478310D-B237-A84F-8EF7-AA00BDBB9FFF}" type="slidenum">
              <a:rPr lang="en-CA" altLang="en-US"/>
              <a:pPr/>
              <a:t>‹#›</a:t>
            </a:fld>
            <a:endParaRPr lang="en-CA" altLang="en-US"/>
          </a:p>
        </p:txBody>
      </p:sp>
    </p:spTree>
    <p:extLst>
      <p:ext uri="{BB962C8B-B14F-4D97-AF65-F5344CB8AC3E}">
        <p14:creationId xmlns:p14="http://schemas.microsoft.com/office/powerpoint/2010/main" val="1176269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endParaRPr lang="en-CA"/>
          </a:p>
        </p:txBody>
      </p:sp>
    </p:spTree>
    <p:extLst>
      <p:ext uri="{BB962C8B-B14F-4D97-AF65-F5344CB8AC3E}">
        <p14:creationId xmlns:p14="http://schemas.microsoft.com/office/powerpoint/2010/main" val="481301283"/>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7" r:id="rId7"/>
    <p:sldLayoutId id="2147483658" r:id="rId8"/>
    <p:sldLayoutId id="2147483659" r:id="rId9"/>
  </p:sldLayoutIdLst>
  <p:txStyles>
    <p:titleStyle>
      <a:lvl1pPr algn="ctr" defTabSz="4572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www.youtube.com/watch?v=qNVSJaf5dEU"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ontario.coo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150.statcan.gc.ca/t1/tbl1/en/tv.action?pid=3310039601"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watch?v=ChmhNCA_gu8"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hyperlink" Target="https://www.canada.ca/en/services/business/start/register-with-gov/register-corp.html" TargetMode="External"/><Relationship Id="rId4" Type="http://schemas.openxmlformats.org/officeDocument/2006/relationships/hyperlink" Target="https://www.youtube.com/watch?v=bGLn5EZ3MH8"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203015" y="1316256"/>
            <a:ext cx="7314684" cy="2281314"/>
          </a:xfrm>
        </p:spPr>
        <p:txBody>
          <a:bodyPr>
            <a:normAutofit fontScale="90000"/>
          </a:bodyPr>
          <a:lstStyle/>
          <a:p>
            <a:r>
              <a:rPr lang="en-US" sz="6000" dirty="0"/>
              <a:t>MGMT 6057 </a:t>
            </a:r>
            <a:br>
              <a:rPr lang="en-US" sz="6000" dirty="0"/>
            </a:br>
            <a:br>
              <a:rPr lang="en-US" dirty="0"/>
            </a:br>
            <a:r>
              <a:rPr lang="en-US" dirty="0"/>
              <a:t>contemporary business management</a:t>
            </a:r>
          </a:p>
        </p:txBody>
      </p:sp>
      <p:sp>
        <p:nvSpPr>
          <p:cNvPr id="6" name="Subtitle 5"/>
          <p:cNvSpPr>
            <a:spLocks noGrp="1"/>
          </p:cNvSpPr>
          <p:nvPr>
            <p:ph type="subTitle" idx="1"/>
          </p:nvPr>
        </p:nvSpPr>
        <p:spPr>
          <a:xfrm>
            <a:off x="1192066" y="4421688"/>
            <a:ext cx="7660989" cy="921284"/>
          </a:xfrm>
        </p:spPr>
        <p:txBody>
          <a:bodyPr/>
          <a:lstStyle/>
          <a:p>
            <a:pPr fontAlgn="auto">
              <a:lnSpc>
                <a:spcPct val="90000"/>
              </a:lnSpc>
              <a:spcAft>
                <a:spcPts val="0"/>
              </a:spcAft>
              <a:defRPr/>
            </a:pPr>
            <a:r>
              <a:rPr lang="en-CA" sz="3200" b="1" dirty="0"/>
              <a:t>Module 4: forms of business ownership</a:t>
            </a:r>
            <a:endParaRPr lang="en-US" sz="3200" b="1" dirty="0"/>
          </a:p>
        </p:txBody>
      </p:sp>
    </p:spTree>
    <p:extLst>
      <p:ext uri="{BB962C8B-B14F-4D97-AF65-F5344CB8AC3E}">
        <p14:creationId xmlns:p14="http://schemas.microsoft.com/office/powerpoint/2010/main" val="16960597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8936" y="415942"/>
            <a:ext cx="6093019" cy="620542"/>
          </a:xfrm>
        </p:spPr>
        <p:txBody>
          <a:bodyPr/>
          <a:lstStyle/>
          <a:p>
            <a:r>
              <a:rPr lang="en-CA" dirty="0">
                <a:highlight>
                  <a:srgbClr val="FFFF00"/>
                </a:highlight>
              </a:rPr>
              <a:t>Corporations</a:t>
            </a:r>
            <a:r>
              <a:rPr lang="en-CA" dirty="0"/>
              <a:t> (cont’d)</a:t>
            </a:r>
          </a:p>
        </p:txBody>
      </p:sp>
      <p:sp>
        <p:nvSpPr>
          <p:cNvPr id="3" name="Text Placeholder 2"/>
          <p:cNvSpPr>
            <a:spLocks noGrp="1"/>
          </p:cNvSpPr>
          <p:nvPr>
            <p:ph type="body" sz="quarter" idx="10"/>
          </p:nvPr>
        </p:nvSpPr>
        <p:spPr>
          <a:xfrm>
            <a:off x="464234" y="1149333"/>
            <a:ext cx="4255595" cy="5556266"/>
          </a:xfrm>
        </p:spPr>
        <p:txBody>
          <a:bodyPr/>
          <a:lstStyle/>
          <a:p>
            <a:r>
              <a:rPr lang="en-CA" dirty="0">
                <a:solidFill>
                  <a:srgbClr val="C00000"/>
                </a:solidFill>
              </a:rPr>
              <a:t>Advantages</a:t>
            </a:r>
          </a:p>
          <a:p>
            <a:pPr marL="457200" indent="-457200">
              <a:buFont typeface="Arial" panose="020B0604020202020204" pitchFamily="34" charset="0"/>
              <a:buChar char="•"/>
            </a:pPr>
            <a:r>
              <a:rPr lang="en-CA" dirty="0"/>
              <a:t>Limited liability</a:t>
            </a:r>
          </a:p>
          <a:p>
            <a:pPr marL="457200" indent="-457200">
              <a:buFont typeface="Arial" panose="020B0604020202020204" pitchFamily="34" charset="0"/>
              <a:buChar char="•"/>
            </a:pPr>
            <a:r>
              <a:rPr lang="en-CA" dirty="0"/>
              <a:t>Can easily sell stock (public corp.)</a:t>
            </a:r>
          </a:p>
          <a:p>
            <a:pPr marL="457200" indent="-457200">
              <a:buFont typeface="Arial" panose="020B0604020202020204" pitchFamily="34" charset="0"/>
              <a:buChar char="•"/>
            </a:pPr>
            <a:r>
              <a:rPr lang="en-CA" dirty="0"/>
              <a:t>Continuity</a:t>
            </a:r>
          </a:p>
          <a:p>
            <a:pPr marL="457200" indent="-457200">
              <a:buFont typeface="Arial" panose="020B0604020202020204" pitchFamily="34" charset="0"/>
              <a:buChar char="•"/>
            </a:pPr>
            <a:r>
              <a:rPr lang="en-CA" dirty="0"/>
              <a:t>Professionally managed</a:t>
            </a:r>
          </a:p>
          <a:p>
            <a:pPr marL="457200" indent="-457200">
              <a:buFont typeface="Arial" panose="020B0604020202020204" pitchFamily="34" charset="0"/>
              <a:buChar char="•"/>
            </a:pPr>
            <a:r>
              <a:rPr lang="en-CA" dirty="0"/>
              <a:t>Tax rates lower than other forms (also access to tax credits)</a:t>
            </a:r>
          </a:p>
          <a:p>
            <a:pPr marL="457200" indent="-457200">
              <a:buFont typeface="Arial" panose="020B0604020202020204" pitchFamily="34" charset="0"/>
              <a:buChar char="•"/>
            </a:pPr>
            <a:r>
              <a:rPr lang="en-CA" dirty="0"/>
              <a:t>Access to financing</a:t>
            </a:r>
          </a:p>
        </p:txBody>
      </p:sp>
      <p:sp>
        <p:nvSpPr>
          <p:cNvPr id="4" name="Text Placeholder 2"/>
          <p:cNvSpPr txBox="1">
            <a:spLocks/>
          </p:cNvSpPr>
          <p:nvPr/>
        </p:nvSpPr>
        <p:spPr>
          <a:xfrm>
            <a:off x="4925784" y="1164340"/>
            <a:ext cx="3936861" cy="4548084"/>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dirty="0">
                <a:solidFill>
                  <a:srgbClr val="C00000"/>
                </a:solidFill>
              </a:rPr>
              <a:t>Disadvantages</a:t>
            </a:r>
          </a:p>
          <a:p>
            <a:pPr marL="457200" indent="-457200">
              <a:buFont typeface="Arial" panose="020B0604020202020204" pitchFamily="34" charset="0"/>
              <a:buChar char="•"/>
            </a:pPr>
            <a:r>
              <a:rPr lang="en-CA" dirty="0"/>
              <a:t>Agency problem (conflicts of interest)</a:t>
            </a:r>
          </a:p>
          <a:p>
            <a:pPr marL="457200" indent="-457200">
              <a:buFont typeface="Arial" panose="020B0604020202020204" pitchFamily="34" charset="0"/>
              <a:buChar char="•"/>
            </a:pPr>
            <a:r>
              <a:rPr lang="en-CA" dirty="0"/>
              <a:t>Double taxation (firm pays corporate tax, owners pay personal tax on dividends)</a:t>
            </a:r>
          </a:p>
          <a:p>
            <a:pPr marL="457200" indent="-457200">
              <a:buFont typeface="Arial" panose="020B0604020202020204" pitchFamily="34" charset="0"/>
              <a:buChar char="•"/>
            </a:pPr>
            <a:r>
              <a:rPr lang="en-CA" dirty="0"/>
              <a:t>Harder/</a:t>
            </a:r>
            <a:br>
              <a:rPr lang="en-CA" dirty="0"/>
            </a:br>
            <a:r>
              <a:rPr lang="en-CA" dirty="0"/>
              <a:t>costlier</a:t>
            </a:r>
            <a:br>
              <a:rPr lang="en-CA" dirty="0"/>
            </a:br>
            <a:r>
              <a:rPr lang="en-CA" dirty="0"/>
              <a:t>to form</a:t>
            </a:r>
          </a:p>
        </p:txBody>
      </p:sp>
      <p:pic>
        <p:nvPicPr>
          <p:cNvPr id="5" name="Picture 4"/>
          <p:cNvPicPr>
            <a:picLocks noChangeAspect="1"/>
          </p:cNvPicPr>
          <p:nvPr/>
        </p:nvPicPr>
        <p:blipFill>
          <a:blip r:embed="rId3"/>
          <a:stretch>
            <a:fillRect/>
          </a:stretch>
        </p:blipFill>
        <p:spPr>
          <a:xfrm>
            <a:off x="6894214" y="5514534"/>
            <a:ext cx="2174386" cy="1191065"/>
          </a:xfrm>
          <a:prstGeom prst="rect">
            <a:avLst/>
          </a:prstGeom>
        </p:spPr>
      </p:pic>
      <p:sp>
        <p:nvSpPr>
          <p:cNvPr id="6" name="TextBox 5"/>
          <p:cNvSpPr txBox="1"/>
          <p:nvPr/>
        </p:nvSpPr>
        <p:spPr>
          <a:xfrm>
            <a:off x="141066" y="6521526"/>
            <a:ext cx="1679114" cy="276999"/>
          </a:xfrm>
          <a:prstGeom prst="rect">
            <a:avLst/>
          </a:prstGeom>
          <a:noFill/>
        </p:spPr>
        <p:txBody>
          <a:bodyPr wrap="none" rtlCol="0">
            <a:spAutoFit/>
          </a:bodyPr>
          <a:lstStyle/>
          <a:p>
            <a:r>
              <a:rPr lang="en-CA" sz="1200" dirty="0">
                <a:hlinkClick r:id="rId4"/>
              </a:rPr>
              <a:t>(Video of advantages)</a:t>
            </a:r>
            <a:endParaRPr lang="en-CA" sz="1200" dirty="0"/>
          </a:p>
        </p:txBody>
      </p:sp>
    </p:spTree>
    <p:extLst>
      <p:ext uri="{BB962C8B-B14F-4D97-AF65-F5344CB8AC3E}">
        <p14:creationId xmlns:p14="http://schemas.microsoft.com/office/powerpoint/2010/main" val="4010360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Cooperatives</a:t>
            </a:r>
          </a:p>
        </p:txBody>
      </p:sp>
      <p:sp>
        <p:nvSpPr>
          <p:cNvPr id="3" name="Text Placeholder 2"/>
          <p:cNvSpPr>
            <a:spLocks noGrp="1"/>
          </p:cNvSpPr>
          <p:nvPr>
            <p:ph type="body" sz="quarter" idx="10"/>
          </p:nvPr>
        </p:nvSpPr>
        <p:spPr>
          <a:xfrm>
            <a:off x="379828" y="1305546"/>
            <a:ext cx="7731604" cy="3795728"/>
          </a:xfrm>
        </p:spPr>
        <p:txBody>
          <a:bodyPr/>
          <a:lstStyle/>
          <a:p>
            <a:pPr marL="457200" indent="-457200">
              <a:buFont typeface="Arial" panose="020B0604020202020204" pitchFamily="34" charset="0"/>
              <a:buChar char="•"/>
            </a:pPr>
            <a:r>
              <a:rPr lang="en-CA" dirty="0"/>
              <a:t>Much less common than other forms</a:t>
            </a:r>
          </a:p>
          <a:p>
            <a:pPr marL="457200" indent="-457200">
              <a:buFont typeface="Arial" panose="020B0604020202020204" pitchFamily="34" charset="0"/>
              <a:buChar char="•"/>
            </a:pPr>
            <a:r>
              <a:rPr lang="en-CA" dirty="0"/>
              <a:t>Owners are users of its service</a:t>
            </a:r>
          </a:p>
          <a:p>
            <a:pPr marL="457200" indent="-457200">
              <a:buFont typeface="Arial" panose="020B0604020202020204" pitchFamily="34" charset="0"/>
              <a:buChar char="•"/>
            </a:pPr>
            <a:r>
              <a:rPr lang="en-CA" dirty="0"/>
              <a:t>Owners contribute resources to market products, purchase supplies, provide member services</a:t>
            </a:r>
          </a:p>
          <a:p>
            <a:pPr marL="457200" indent="-457200">
              <a:buFont typeface="Arial" panose="020B0604020202020204" pitchFamily="34" charset="0"/>
              <a:buChar char="•"/>
            </a:pPr>
            <a:r>
              <a:rPr lang="en-CA" dirty="0"/>
              <a:t>Examples: Mountain Equipment Co-op, Ocean Spray Co-operative, agricultural </a:t>
            </a:r>
            <a:br>
              <a:rPr lang="en-CA" dirty="0"/>
            </a:br>
            <a:r>
              <a:rPr lang="en-CA" dirty="0"/>
              <a:t>co-ops, credit unions</a:t>
            </a:r>
          </a:p>
        </p:txBody>
      </p:sp>
      <p:pic>
        <p:nvPicPr>
          <p:cNvPr id="4" name="Picture 3"/>
          <p:cNvPicPr>
            <a:picLocks noChangeAspect="1"/>
          </p:cNvPicPr>
          <p:nvPr/>
        </p:nvPicPr>
        <p:blipFill>
          <a:blip r:embed="rId3"/>
          <a:stretch>
            <a:fillRect/>
          </a:stretch>
        </p:blipFill>
        <p:spPr>
          <a:xfrm>
            <a:off x="6850966" y="4636382"/>
            <a:ext cx="2067731" cy="1890909"/>
          </a:xfrm>
          <a:prstGeom prst="rect">
            <a:avLst/>
          </a:prstGeom>
        </p:spPr>
      </p:pic>
      <p:sp>
        <p:nvSpPr>
          <p:cNvPr id="5" name="TextBox 4"/>
          <p:cNvSpPr txBox="1"/>
          <p:nvPr/>
        </p:nvSpPr>
        <p:spPr>
          <a:xfrm>
            <a:off x="287462" y="6342625"/>
            <a:ext cx="6441250" cy="369332"/>
          </a:xfrm>
          <a:prstGeom prst="rect">
            <a:avLst/>
          </a:prstGeom>
          <a:noFill/>
        </p:spPr>
        <p:txBody>
          <a:bodyPr wrap="none" rtlCol="0">
            <a:spAutoFit/>
          </a:bodyPr>
          <a:lstStyle/>
          <a:p>
            <a:r>
              <a:rPr lang="en-CA" dirty="0">
                <a:hlinkClick r:id="rId4"/>
              </a:rPr>
              <a:t>For more information, visit Ontario Co-operative Association</a:t>
            </a:r>
            <a:endParaRPr lang="en-CA" dirty="0"/>
          </a:p>
        </p:txBody>
      </p:sp>
    </p:spTree>
    <p:extLst>
      <p:ext uri="{BB962C8B-B14F-4D97-AF65-F5344CB8AC3E}">
        <p14:creationId xmlns:p14="http://schemas.microsoft.com/office/powerpoint/2010/main" val="7781680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2661" y="223520"/>
            <a:ext cx="6381023" cy="797859"/>
          </a:xfrm>
        </p:spPr>
        <p:txBody>
          <a:bodyPr/>
          <a:lstStyle/>
          <a:p>
            <a:r>
              <a:rPr lang="en-CA" dirty="0">
                <a:highlight>
                  <a:srgbClr val="FFFF00"/>
                </a:highlight>
              </a:rPr>
              <a:t>Cooperatives</a:t>
            </a:r>
            <a:r>
              <a:rPr lang="en-CA" dirty="0"/>
              <a:t> (cont’d)</a:t>
            </a:r>
          </a:p>
        </p:txBody>
      </p:sp>
      <p:sp>
        <p:nvSpPr>
          <p:cNvPr id="3" name="Text Placeholder 2"/>
          <p:cNvSpPr>
            <a:spLocks noGrp="1"/>
          </p:cNvSpPr>
          <p:nvPr>
            <p:ph type="body" sz="quarter" idx="10"/>
          </p:nvPr>
        </p:nvSpPr>
        <p:spPr>
          <a:xfrm>
            <a:off x="196948" y="1282973"/>
            <a:ext cx="4600136" cy="5034425"/>
          </a:xfrm>
        </p:spPr>
        <p:txBody>
          <a:bodyPr/>
          <a:lstStyle/>
          <a:p>
            <a:r>
              <a:rPr lang="en-CA" dirty="0">
                <a:solidFill>
                  <a:srgbClr val="C00000"/>
                </a:solidFill>
              </a:rPr>
              <a:t>Advantages</a:t>
            </a:r>
          </a:p>
          <a:p>
            <a:pPr marL="457200" indent="-457200">
              <a:buFont typeface="Arial" panose="020B0604020202020204" pitchFamily="34" charset="0"/>
              <a:buChar char="•"/>
            </a:pPr>
            <a:r>
              <a:rPr lang="en-CA" sz="2400" dirty="0"/>
              <a:t>Membership control</a:t>
            </a:r>
          </a:p>
          <a:p>
            <a:pPr marL="457200" indent="-457200">
              <a:buFont typeface="Arial" panose="020B0604020202020204" pitchFamily="34" charset="0"/>
              <a:buChar char="•"/>
            </a:pPr>
            <a:r>
              <a:rPr lang="en-CA" sz="2400" dirty="0"/>
              <a:t>Democratic</a:t>
            </a:r>
          </a:p>
          <a:p>
            <a:pPr marL="457200" indent="-457200">
              <a:buFont typeface="Arial" panose="020B0604020202020204" pitchFamily="34" charset="0"/>
              <a:buChar char="•"/>
            </a:pPr>
            <a:r>
              <a:rPr lang="en-CA" sz="2400" dirty="0"/>
              <a:t>Limited liability</a:t>
            </a:r>
          </a:p>
          <a:p>
            <a:pPr marL="457200" indent="-457200">
              <a:buFont typeface="Arial" panose="020B0604020202020204" pitchFamily="34" charset="0"/>
              <a:buChar char="•"/>
            </a:pPr>
            <a:r>
              <a:rPr lang="en-CA" sz="2400" dirty="0"/>
              <a:t>Profit distribution</a:t>
            </a:r>
          </a:p>
          <a:p>
            <a:pPr marL="457200" indent="-457200">
              <a:buFont typeface="Arial" panose="020B0604020202020204" pitchFamily="34" charset="0"/>
              <a:buChar char="•"/>
            </a:pPr>
            <a:r>
              <a:rPr lang="en-CA" sz="2400" dirty="0"/>
              <a:t>No double-taxation (compared to corporation)</a:t>
            </a:r>
          </a:p>
          <a:p>
            <a:pPr marL="457200" indent="-457200">
              <a:buFont typeface="Arial" panose="020B0604020202020204" pitchFamily="34" charset="0"/>
              <a:buChar char="•"/>
            </a:pPr>
            <a:r>
              <a:rPr lang="en-CA" sz="2400" dirty="0"/>
              <a:t>Government programs may be available</a:t>
            </a:r>
          </a:p>
          <a:p>
            <a:pPr marL="457200" indent="-457200">
              <a:buFont typeface="Arial" panose="020B0604020202020204" pitchFamily="34" charset="0"/>
              <a:buChar char="•"/>
            </a:pPr>
            <a:r>
              <a:rPr lang="en-CA" sz="2400" dirty="0"/>
              <a:t>Members can join or leave without dissolving the cooperative</a:t>
            </a:r>
          </a:p>
        </p:txBody>
      </p:sp>
      <p:sp>
        <p:nvSpPr>
          <p:cNvPr id="4" name="Text Placeholder 2"/>
          <p:cNvSpPr txBox="1">
            <a:spLocks/>
          </p:cNvSpPr>
          <p:nvPr/>
        </p:nvSpPr>
        <p:spPr>
          <a:xfrm>
            <a:off x="4895554" y="1282972"/>
            <a:ext cx="4121834" cy="448478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dirty="0">
                <a:solidFill>
                  <a:srgbClr val="C00000"/>
                </a:solidFill>
              </a:rPr>
              <a:t>Disadvantages</a:t>
            </a:r>
          </a:p>
          <a:p>
            <a:pPr marL="457200" indent="-457200">
              <a:buFont typeface="Arial" panose="020B0604020202020204" pitchFamily="34" charset="0"/>
              <a:buChar char="•"/>
            </a:pPr>
            <a:r>
              <a:rPr lang="en-CA" sz="2400" dirty="0"/>
              <a:t>Member conflict</a:t>
            </a:r>
          </a:p>
          <a:p>
            <a:pPr marL="457200" indent="-457200">
              <a:buFont typeface="Arial" panose="020B0604020202020204" pitchFamily="34" charset="0"/>
              <a:buChar char="•"/>
            </a:pPr>
            <a:r>
              <a:rPr lang="en-CA" sz="2400" dirty="0"/>
              <a:t>Disincentive for owners to invest more</a:t>
            </a:r>
          </a:p>
          <a:p>
            <a:pPr marL="457200" indent="-457200">
              <a:buFont typeface="Arial" panose="020B0604020202020204" pitchFamily="34" charset="0"/>
              <a:buChar char="•"/>
            </a:pPr>
            <a:r>
              <a:rPr lang="en-CA" sz="2400" dirty="0"/>
              <a:t>Member participation is required to make important business decisions (may be slow)</a:t>
            </a:r>
          </a:p>
        </p:txBody>
      </p:sp>
      <p:pic>
        <p:nvPicPr>
          <p:cNvPr id="5" name="Picture 4"/>
          <p:cNvPicPr>
            <a:picLocks noChangeAspect="1"/>
          </p:cNvPicPr>
          <p:nvPr/>
        </p:nvPicPr>
        <p:blipFill>
          <a:blip r:embed="rId3"/>
          <a:stretch>
            <a:fillRect/>
          </a:stretch>
        </p:blipFill>
        <p:spPr>
          <a:xfrm>
            <a:off x="6343244" y="5289452"/>
            <a:ext cx="2674143" cy="1469268"/>
          </a:xfrm>
          <a:prstGeom prst="rect">
            <a:avLst/>
          </a:prstGeom>
        </p:spPr>
      </p:pic>
    </p:spTree>
    <p:extLst>
      <p:ext uri="{BB962C8B-B14F-4D97-AF65-F5344CB8AC3E}">
        <p14:creationId xmlns:p14="http://schemas.microsoft.com/office/powerpoint/2010/main" val="19783554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6178" y="506827"/>
            <a:ext cx="6381023" cy="797859"/>
          </a:xfrm>
        </p:spPr>
        <p:txBody>
          <a:bodyPr>
            <a:normAutofit fontScale="90000"/>
          </a:bodyPr>
          <a:lstStyle/>
          <a:p>
            <a:r>
              <a:rPr lang="en-CA" dirty="0"/>
              <a:t>Relevance for project managers and (potential) business owners</a:t>
            </a:r>
          </a:p>
        </p:txBody>
      </p:sp>
      <p:sp>
        <p:nvSpPr>
          <p:cNvPr id="3" name="Text Placeholder 2"/>
          <p:cNvSpPr>
            <a:spLocks noGrp="1"/>
          </p:cNvSpPr>
          <p:nvPr>
            <p:ph type="body" sz="quarter" idx="10"/>
          </p:nvPr>
        </p:nvSpPr>
        <p:spPr>
          <a:xfrm>
            <a:off x="708917" y="1536191"/>
            <a:ext cx="7923019" cy="5049543"/>
          </a:xfrm>
        </p:spPr>
        <p:txBody>
          <a:bodyPr/>
          <a:lstStyle/>
          <a:p>
            <a:r>
              <a:rPr lang="en-CA" dirty="0"/>
              <a:t>If you’d like to do freelance (independent) project-based work for external clients as a self-employed professional - or if you wish to start </a:t>
            </a:r>
            <a:r>
              <a:rPr lang="en-CA" i="1" dirty="0"/>
              <a:t>any</a:t>
            </a:r>
            <a:r>
              <a:rPr lang="en-CA" dirty="0"/>
              <a:t> type of business - you must choose the best form of ownership for you. </a:t>
            </a:r>
          </a:p>
          <a:p>
            <a:endParaRPr lang="en-CA" dirty="0"/>
          </a:p>
          <a:p>
            <a:r>
              <a:rPr lang="en-CA" dirty="0"/>
              <a:t>You need to think about issues such as control, responsibilities, and liability when making your decision.</a:t>
            </a:r>
          </a:p>
          <a:p>
            <a:endParaRPr lang="en-CA" dirty="0"/>
          </a:p>
        </p:txBody>
      </p:sp>
    </p:spTree>
    <p:extLst>
      <p:ext uri="{BB962C8B-B14F-4D97-AF65-F5344CB8AC3E}">
        <p14:creationId xmlns:p14="http://schemas.microsoft.com/office/powerpoint/2010/main" val="291877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2D5E3-ED69-40FB-AFEA-17B5C827D8A4}"/>
              </a:ext>
            </a:extLst>
          </p:cNvPr>
          <p:cNvSpPr>
            <a:spLocks noGrp="1"/>
          </p:cNvSpPr>
          <p:nvPr>
            <p:ph type="title"/>
          </p:nvPr>
        </p:nvSpPr>
        <p:spPr>
          <a:xfrm>
            <a:off x="1588689" y="511358"/>
            <a:ext cx="6381023" cy="423594"/>
          </a:xfrm>
        </p:spPr>
        <p:txBody>
          <a:bodyPr>
            <a:normAutofit fontScale="90000"/>
          </a:bodyPr>
          <a:lstStyle/>
          <a:p>
            <a:r>
              <a:rPr lang="en-CA" dirty="0"/>
              <a:t>Charities and non-profit organizations</a:t>
            </a:r>
          </a:p>
        </p:txBody>
      </p:sp>
      <p:sp>
        <p:nvSpPr>
          <p:cNvPr id="3" name="Text Placeholder 2">
            <a:extLst>
              <a:ext uri="{FF2B5EF4-FFF2-40B4-BE49-F238E27FC236}">
                <a16:creationId xmlns:a16="http://schemas.microsoft.com/office/drawing/2014/main" id="{83F3A882-0461-49B4-89C3-497CED9C1374}"/>
              </a:ext>
            </a:extLst>
          </p:cNvPr>
          <p:cNvSpPr>
            <a:spLocks noGrp="1"/>
          </p:cNvSpPr>
          <p:nvPr>
            <p:ph type="body" sz="quarter" idx="10"/>
          </p:nvPr>
        </p:nvSpPr>
        <p:spPr>
          <a:xfrm>
            <a:off x="312790" y="1222624"/>
            <a:ext cx="8673291" cy="5435029"/>
          </a:xfrm>
        </p:spPr>
        <p:txBody>
          <a:bodyPr/>
          <a:lstStyle/>
          <a:p>
            <a:pPr marL="457200" indent="-457200">
              <a:buFont typeface="Arial" panose="020B0604020202020204" pitchFamily="34" charset="0"/>
              <a:buChar char="•"/>
            </a:pPr>
            <a:r>
              <a:rPr lang="en-CA" sz="2400" u="sng" dirty="0"/>
              <a:t>Not</a:t>
            </a:r>
            <a:r>
              <a:rPr lang="en-CA" sz="2400" dirty="0"/>
              <a:t> one of the ‘forms of business ownership’</a:t>
            </a:r>
          </a:p>
          <a:p>
            <a:pPr marL="457200" indent="-457200">
              <a:buFont typeface="Arial" panose="020B0604020202020204" pitchFamily="34" charset="0"/>
              <a:buChar char="•"/>
            </a:pPr>
            <a:r>
              <a:rPr lang="en-CA" sz="2400" dirty="0"/>
              <a:t>They are types of organizations that undertake many of the same functions as for-profit businesses (e.g., marketing, HR) and may be incorporated BUT:</a:t>
            </a:r>
          </a:p>
          <a:p>
            <a:pPr marL="719138" lvl="1" indent="-184150" defTabSz="360363">
              <a:buFont typeface="Arial" panose="020B0604020202020204" pitchFamily="34" charset="0"/>
              <a:buChar char="•"/>
            </a:pPr>
            <a:r>
              <a:rPr lang="en-CA" sz="2400" dirty="0"/>
              <a:t>Owners/members cannot use income for personal benefit</a:t>
            </a:r>
          </a:p>
          <a:p>
            <a:pPr marL="719138" lvl="1" indent="-184150" defTabSz="360363">
              <a:buFont typeface="Arial" panose="020B0604020202020204" pitchFamily="34" charset="0"/>
              <a:buChar char="•"/>
            </a:pPr>
            <a:r>
              <a:rPr lang="en-CA" sz="2400" dirty="0"/>
              <a:t>They have special government rules (e.g., for tax-filing, tax-exemption, incorporation, registering as a charity) </a:t>
            </a:r>
          </a:p>
          <a:p>
            <a:pPr marL="457200" indent="-457200">
              <a:buFont typeface="Arial" panose="020B0604020202020204" pitchFamily="34" charset="0"/>
              <a:buChar char="•"/>
            </a:pPr>
            <a:endParaRPr lang="en-CA" sz="2000" dirty="0"/>
          </a:p>
          <a:p>
            <a:r>
              <a:rPr lang="en-CA" sz="2000" i="1" dirty="0">
                <a:solidFill>
                  <a:srgbClr val="C00000"/>
                </a:solidFill>
              </a:rPr>
              <a:t>Types of charities: </a:t>
            </a:r>
            <a:r>
              <a:rPr lang="en-CA" sz="2000" dirty="0">
                <a:solidFill>
                  <a:srgbClr val="C00000"/>
                </a:solidFill>
              </a:rPr>
              <a:t>poverty relief, educational or religious organizations, health-related charities (e.g., Canadian Cancer Society), research or scholarship foundations, etc.</a:t>
            </a:r>
          </a:p>
          <a:p>
            <a:endParaRPr lang="en-CA" sz="1100" dirty="0">
              <a:solidFill>
                <a:srgbClr val="C00000"/>
              </a:solidFill>
            </a:endParaRPr>
          </a:p>
          <a:p>
            <a:r>
              <a:rPr lang="en-CA" sz="2000" i="1" dirty="0">
                <a:solidFill>
                  <a:srgbClr val="C00000"/>
                </a:solidFill>
              </a:rPr>
              <a:t>Types of non-profit organizations: </a:t>
            </a:r>
            <a:r>
              <a:rPr lang="en-CA" sz="2000" dirty="0">
                <a:solidFill>
                  <a:srgbClr val="C00000"/>
                </a:solidFill>
              </a:rPr>
              <a:t>amateur sports </a:t>
            </a:r>
            <a:br>
              <a:rPr lang="en-CA" sz="2000" dirty="0">
                <a:solidFill>
                  <a:srgbClr val="C00000"/>
                </a:solidFill>
              </a:rPr>
            </a:br>
            <a:r>
              <a:rPr lang="en-CA" sz="2000" dirty="0">
                <a:solidFill>
                  <a:srgbClr val="C00000"/>
                </a:solidFill>
              </a:rPr>
              <a:t>associations, business associations, etc.</a:t>
            </a:r>
          </a:p>
          <a:p>
            <a:pPr marL="457200" indent="-457200">
              <a:buFont typeface="Arial" panose="020B0604020202020204" pitchFamily="34" charset="0"/>
              <a:buChar char="•"/>
            </a:pPr>
            <a:endParaRPr lang="en-CA" sz="2400" dirty="0"/>
          </a:p>
          <a:p>
            <a:endParaRPr lang="en-CA" sz="2400" dirty="0"/>
          </a:p>
        </p:txBody>
      </p:sp>
    </p:spTree>
    <p:extLst>
      <p:ext uri="{BB962C8B-B14F-4D97-AF65-F5344CB8AC3E}">
        <p14:creationId xmlns:p14="http://schemas.microsoft.com/office/powerpoint/2010/main" val="15253647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Mergers and acquisitions</a:t>
            </a:r>
          </a:p>
        </p:txBody>
      </p:sp>
      <p:sp>
        <p:nvSpPr>
          <p:cNvPr id="3" name="Text Placeholder 2"/>
          <p:cNvSpPr>
            <a:spLocks noGrp="1"/>
          </p:cNvSpPr>
          <p:nvPr>
            <p:ph type="body" sz="quarter" idx="10"/>
          </p:nvPr>
        </p:nvSpPr>
        <p:spPr/>
        <p:txBody>
          <a:bodyPr/>
          <a:lstStyle/>
          <a:p>
            <a:r>
              <a:rPr lang="en-CA" i="1" dirty="0"/>
              <a:t>Note: </a:t>
            </a:r>
            <a:r>
              <a:rPr lang="en-CA" dirty="0"/>
              <a:t>The material from this part of the textbook ‘fits’ somewhat better towards the end of the next chapter (in the section describing different ownership options). We will discuss this topic in the next Module….</a:t>
            </a:r>
          </a:p>
          <a:p>
            <a:endParaRPr lang="en-CA" dirty="0"/>
          </a:p>
          <a:p>
            <a:endParaRPr lang="en-CA" dirty="0"/>
          </a:p>
        </p:txBody>
      </p:sp>
      <p:sp>
        <p:nvSpPr>
          <p:cNvPr id="4" name="Title 1"/>
          <p:cNvSpPr txBox="1">
            <a:spLocks/>
          </p:cNvSpPr>
          <p:nvPr/>
        </p:nvSpPr>
        <p:spPr>
          <a:xfrm>
            <a:off x="1146900" y="3808436"/>
            <a:ext cx="6381023" cy="797859"/>
          </a:xfrm>
          <a:prstGeom prst="rect">
            <a:avLst/>
          </a:prstGeom>
        </p:spPr>
        <p:txBody>
          <a:bodyPr vert="horz" lIns="0" tIns="0" rIns="0" bIns="0" rtlCol="0" anchor="b" anchorCtr="0">
            <a:normAutofit/>
          </a:bodyPr>
          <a:lstStyle>
            <a:lvl1pPr algn="l" defTabSz="457200" rtl="0" eaLnBrk="1" latinLnBrk="0" hangingPunct="1">
              <a:spcBef>
                <a:spcPct val="0"/>
              </a:spcBef>
              <a:buNone/>
              <a:defRPr sz="2800" b="0" i="0" u="none" kern="1200" cap="all">
                <a:solidFill>
                  <a:srgbClr val="E2231A"/>
                </a:solidFill>
                <a:latin typeface="+mj-lt"/>
                <a:ea typeface="+mj-ea"/>
                <a:cs typeface="+mj-cs"/>
              </a:defRPr>
            </a:lvl1pPr>
          </a:lstStyle>
          <a:p>
            <a:r>
              <a:rPr lang="en-CA" dirty="0"/>
              <a:t>Limited liability corporations</a:t>
            </a:r>
          </a:p>
        </p:txBody>
      </p:sp>
      <p:sp>
        <p:nvSpPr>
          <p:cNvPr id="5" name="Text Placeholder 2"/>
          <p:cNvSpPr txBox="1">
            <a:spLocks/>
          </p:cNvSpPr>
          <p:nvPr/>
        </p:nvSpPr>
        <p:spPr>
          <a:xfrm>
            <a:off x="1146900" y="4606295"/>
            <a:ext cx="7485035" cy="379572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i="1" dirty="0"/>
              <a:t>Note: </a:t>
            </a:r>
            <a:r>
              <a:rPr lang="en-CA" dirty="0">
                <a:highlight>
                  <a:srgbClr val="FFFF00"/>
                </a:highlight>
              </a:rPr>
              <a:t>Canadians cannot create limited liability corporations in Canada </a:t>
            </a:r>
            <a:r>
              <a:rPr lang="en-CA" dirty="0"/>
              <a:t>(they exist in the United States), so you can ignore the material about LLCs in this chapter….</a:t>
            </a:r>
          </a:p>
          <a:p>
            <a:endParaRPr lang="en-CA" dirty="0"/>
          </a:p>
          <a:p>
            <a:endParaRPr lang="en-CA" dirty="0"/>
          </a:p>
        </p:txBody>
      </p:sp>
    </p:spTree>
    <p:extLst>
      <p:ext uri="{BB962C8B-B14F-4D97-AF65-F5344CB8AC3E}">
        <p14:creationId xmlns:p14="http://schemas.microsoft.com/office/powerpoint/2010/main" val="3939526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5BCD8-2E34-4E1C-B3A1-2294C01C1857}"/>
              </a:ext>
            </a:extLst>
          </p:cNvPr>
          <p:cNvSpPr>
            <a:spLocks noGrp="1"/>
          </p:cNvSpPr>
          <p:nvPr>
            <p:ph type="title"/>
          </p:nvPr>
        </p:nvSpPr>
        <p:spPr>
          <a:xfrm>
            <a:off x="3696788" y="490806"/>
            <a:ext cx="3831135" cy="573719"/>
          </a:xfrm>
        </p:spPr>
        <p:txBody>
          <a:bodyPr>
            <a:normAutofit/>
          </a:bodyPr>
          <a:lstStyle/>
          <a:p>
            <a:r>
              <a:rPr lang="en-CA" sz="3200" dirty="0"/>
              <a:t>Agenda</a:t>
            </a:r>
          </a:p>
        </p:txBody>
      </p:sp>
      <p:sp>
        <p:nvSpPr>
          <p:cNvPr id="3" name="Text Placeholder 2">
            <a:extLst>
              <a:ext uri="{FF2B5EF4-FFF2-40B4-BE49-F238E27FC236}">
                <a16:creationId xmlns:a16="http://schemas.microsoft.com/office/drawing/2014/main" id="{138025D8-1DE2-4720-9AF3-84823D688439}"/>
              </a:ext>
            </a:extLst>
          </p:cNvPr>
          <p:cNvSpPr>
            <a:spLocks noGrp="1"/>
          </p:cNvSpPr>
          <p:nvPr>
            <p:ph type="body" sz="quarter" idx="10"/>
          </p:nvPr>
        </p:nvSpPr>
        <p:spPr>
          <a:xfrm>
            <a:off x="431681" y="1073951"/>
            <a:ext cx="8280637" cy="4909136"/>
          </a:xfrm>
        </p:spPr>
        <p:txBody>
          <a:bodyPr/>
          <a:lstStyle/>
          <a:p>
            <a:pPr marL="457200" indent="-457200">
              <a:buClr>
                <a:srgbClr val="243F60"/>
              </a:buClr>
              <a:buFont typeface="Arial" panose="020B0604020202020204" pitchFamily="34" charset="0"/>
              <a:buChar char="•"/>
              <a:defRPr/>
            </a:pPr>
            <a:r>
              <a:rPr lang="en-US" sz="2400" kern="1400" dirty="0">
                <a:latin typeface="Arial" panose="020B0604020202020204" pitchFamily="34" charset="0"/>
              </a:rPr>
              <a:t>Distribution of Businesses by Size in Canada</a:t>
            </a:r>
          </a:p>
          <a:p>
            <a:pPr marL="457200" indent="-457200">
              <a:buClr>
                <a:srgbClr val="243F60"/>
              </a:buClr>
              <a:buFont typeface="Arial" panose="020B0604020202020204" pitchFamily="34" charset="0"/>
              <a:buChar char="•"/>
              <a:defRPr/>
            </a:pPr>
            <a:r>
              <a:rPr lang="en-US" sz="2400" kern="1400" dirty="0">
                <a:solidFill>
                  <a:srgbClr val="000000"/>
                </a:solidFill>
                <a:latin typeface="Arial" panose="020B0604020202020204" pitchFamily="34" charset="0"/>
              </a:rPr>
              <a:t>Factors to consider when deciding on your form of ownership</a:t>
            </a:r>
          </a:p>
          <a:p>
            <a:pPr marL="457200" indent="-457200">
              <a:buClr>
                <a:srgbClr val="243F60"/>
              </a:buClr>
              <a:buFont typeface="Arial" panose="020B0604020202020204" pitchFamily="34" charset="0"/>
              <a:buChar char="•"/>
              <a:defRPr/>
            </a:pPr>
            <a:r>
              <a:rPr lang="en-US" sz="2400" kern="1400" dirty="0">
                <a:solidFill>
                  <a:srgbClr val="000000"/>
                </a:solidFill>
                <a:latin typeface="Arial" panose="020B0604020202020204" pitchFamily="34" charset="0"/>
              </a:rPr>
              <a:t>Three main forms of business ownership: sole proprietorship, partnership, corporation… plus one less common form (cooperatives)</a:t>
            </a:r>
          </a:p>
          <a:p>
            <a:pPr marL="1200150" lvl="1" indent="-457200">
              <a:buClr>
                <a:srgbClr val="243F60"/>
              </a:buClr>
              <a:buFont typeface="Arial" panose="020B0604020202020204" pitchFamily="34" charset="0"/>
              <a:buChar char="•"/>
              <a:defRPr/>
            </a:pPr>
            <a:r>
              <a:rPr lang="en-US" sz="2400" kern="1400" dirty="0">
                <a:solidFill>
                  <a:srgbClr val="000000"/>
                </a:solidFill>
                <a:latin typeface="Arial" panose="020B0604020202020204" pitchFamily="34" charset="0"/>
              </a:rPr>
              <a:t>Advantages, disadvantages of each form</a:t>
            </a:r>
          </a:p>
          <a:p>
            <a:pPr marL="457200" indent="-457200">
              <a:buClr>
                <a:srgbClr val="243F60"/>
              </a:buClr>
              <a:buFont typeface="Arial" panose="020B0604020202020204" pitchFamily="34" charset="0"/>
              <a:buChar char="•"/>
              <a:defRPr/>
            </a:pPr>
            <a:r>
              <a:rPr lang="en-US" sz="2400" kern="1400" dirty="0">
                <a:solidFill>
                  <a:srgbClr val="000000"/>
                </a:solidFill>
                <a:latin typeface="Arial" panose="020B0604020202020204" pitchFamily="34" charset="0"/>
              </a:rPr>
              <a:t>Relevance for project managers and (potential) business owners</a:t>
            </a:r>
          </a:p>
          <a:p>
            <a:pPr marL="457200" indent="-457200">
              <a:buClr>
                <a:srgbClr val="243F60"/>
              </a:buClr>
              <a:buFont typeface="Arial" panose="020B0604020202020204" pitchFamily="34" charset="0"/>
              <a:buChar char="•"/>
              <a:defRPr/>
            </a:pPr>
            <a:r>
              <a:rPr lang="en-US" sz="2400" kern="1400" dirty="0">
                <a:solidFill>
                  <a:srgbClr val="000000"/>
                </a:solidFill>
                <a:latin typeface="Arial" panose="020B0604020202020204" pitchFamily="34" charset="0"/>
              </a:rPr>
              <a:t>Comments about charities, non-profit organizations, mergers &amp; acquisitions, limited liability </a:t>
            </a:r>
            <a:br>
              <a:rPr lang="en-US" sz="2400" kern="1400" dirty="0">
                <a:solidFill>
                  <a:srgbClr val="000000"/>
                </a:solidFill>
                <a:latin typeface="Arial" panose="020B0604020202020204" pitchFamily="34" charset="0"/>
              </a:rPr>
            </a:br>
            <a:r>
              <a:rPr lang="en-US" sz="2400" kern="1400" dirty="0">
                <a:solidFill>
                  <a:srgbClr val="000000"/>
                </a:solidFill>
                <a:latin typeface="Arial" panose="020B0604020202020204" pitchFamily="34" charset="0"/>
              </a:rPr>
              <a:t>corporations</a:t>
            </a:r>
            <a:endParaRPr lang="en-US" sz="2400" dirty="0">
              <a:solidFill>
                <a:srgbClr val="000000"/>
              </a:solidFill>
              <a:latin typeface="Arial" panose="020B0604020202020204" pitchFamily="34" charset="0"/>
            </a:endParaRPr>
          </a:p>
          <a:p>
            <a:pPr marL="457200" indent="-457200">
              <a:buFont typeface="Arial" panose="020B0604020202020204" pitchFamily="34" charset="0"/>
              <a:buChar char="•"/>
            </a:pPr>
            <a:endParaRPr lang="en-CA" sz="2400" dirty="0"/>
          </a:p>
        </p:txBody>
      </p:sp>
    </p:spTree>
    <p:extLst>
      <p:ext uri="{BB962C8B-B14F-4D97-AF65-F5344CB8AC3E}">
        <p14:creationId xmlns:p14="http://schemas.microsoft.com/office/powerpoint/2010/main" val="3322792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2751" y="441745"/>
            <a:ext cx="7230980" cy="797859"/>
          </a:xfrm>
        </p:spPr>
        <p:txBody>
          <a:bodyPr>
            <a:normAutofit fontScale="90000"/>
          </a:bodyPr>
          <a:lstStyle/>
          <a:p>
            <a:r>
              <a:rPr lang="en-CA" dirty="0"/>
              <a:t>Distribution of businesses in Canada by size (June 2021)</a:t>
            </a:r>
          </a:p>
        </p:txBody>
      </p:sp>
      <p:graphicFrame>
        <p:nvGraphicFramePr>
          <p:cNvPr id="7" name="Table 6"/>
          <p:cNvGraphicFramePr>
            <a:graphicFrameLocks noGrp="1"/>
          </p:cNvGraphicFramePr>
          <p:nvPr>
            <p:extLst>
              <p:ext uri="{D42A27DB-BD31-4B8C-83A1-F6EECF244321}">
                <p14:modId xmlns:p14="http://schemas.microsoft.com/office/powerpoint/2010/main" val="3432916926"/>
              </p:ext>
            </p:extLst>
          </p:nvPr>
        </p:nvGraphicFramePr>
        <p:xfrm>
          <a:off x="3314981" y="1448970"/>
          <a:ext cx="5430129" cy="5134710"/>
        </p:xfrm>
        <a:graphic>
          <a:graphicData uri="http://schemas.openxmlformats.org/drawingml/2006/table">
            <a:tbl>
              <a:tblPr firstRow="1" bandRow="1">
                <a:tableStyleId>{5C22544A-7EE6-4342-B048-85BDC9FD1C3A}</a:tableStyleId>
              </a:tblPr>
              <a:tblGrid>
                <a:gridCol w="1519310">
                  <a:extLst>
                    <a:ext uri="{9D8B030D-6E8A-4147-A177-3AD203B41FA5}">
                      <a16:colId xmlns:a16="http://schemas.microsoft.com/office/drawing/2014/main" val="4012850529"/>
                    </a:ext>
                  </a:extLst>
                </a:gridCol>
                <a:gridCol w="2152357">
                  <a:extLst>
                    <a:ext uri="{9D8B030D-6E8A-4147-A177-3AD203B41FA5}">
                      <a16:colId xmlns:a16="http://schemas.microsoft.com/office/drawing/2014/main" val="2434505926"/>
                    </a:ext>
                  </a:extLst>
                </a:gridCol>
                <a:gridCol w="1758462">
                  <a:extLst>
                    <a:ext uri="{9D8B030D-6E8A-4147-A177-3AD203B41FA5}">
                      <a16:colId xmlns:a16="http://schemas.microsoft.com/office/drawing/2014/main" val="482032982"/>
                    </a:ext>
                  </a:extLst>
                </a:gridCol>
              </a:tblGrid>
              <a:tr h="513471">
                <a:tc>
                  <a:txBody>
                    <a:bodyPr/>
                    <a:lstStyle/>
                    <a:p>
                      <a:pPr algn="ctr"/>
                      <a:r>
                        <a:rPr lang="en-CA" sz="2400" dirty="0"/>
                        <a:t># </a:t>
                      </a:r>
                      <a:r>
                        <a:rPr lang="en-CA" sz="2400" dirty="0" err="1"/>
                        <a:t>E’es</a:t>
                      </a:r>
                      <a:endParaRPr lang="en-CA" sz="2400" dirty="0"/>
                    </a:p>
                  </a:txBody>
                  <a:tcPr/>
                </a:tc>
                <a:tc>
                  <a:txBody>
                    <a:bodyPr/>
                    <a:lstStyle/>
                    <a:p>
                      <a:pPr algn="ctr"/>
                      <a:r>
                        <a:rPr lang="en-CA" sz="2400" dirty="0"/>
                        <a:t># of Firms</a:t>
                      </a:r>
                    </a:p>
                  </a:txBody>
                  <a:tcPr/>
                </a:tc>
                <a:tc>
                  <a:txBody>
                    <a:bodyPr/>
                    <a:lstStyle/>
                    <a:p>
                      <a:pPr algn="ctr"/>
                      <a:r>
                        <a:rPr lang="en-CA" sz="2400" dirty="0"/>
                        <a:t>%</a:t>
                      </a:r>
                    </a:p>
                  </a:txBody>
                  <a:tcPr/>
                </a:tc>
                <a:extLst>
                  <a:ext uri="{0D108BD9-81ED-4DB2-BD59-A6C34878D82A}">
                    <a16:rowId xmlns:a16="http://schemas.microsoft.com/office/drawing/2014/main" val="1337395711"/>
                  </a:ext>
                </a:extLst>
              </a:tr>
              <a:tr h="513471">
                <a:tc>
                  <a:txBody>
                    <a:bodyPr/>
                    <a:lstStyle/>
                    <a:p>
                      <a:pPr algn="r"/>
                      <a:r>
                        <a:rPr lang="en-CA" sz="2400" dirty="0"/>
                        <a:t>1-4</a:t>
                      </a:r>
                    </a:p>
                  </a:txBody>
                  <a:tcPr/>
                </a:tc>
                <a:tc>
                  <a:txBody>
                    <a:bodyPr/>
                    <a:lstStyle/>
                    <a:p>
                      <a:pPr algn="r">
                        <a:tabLst>
                          <a:tab pos="2517775" algn="l"/>
                        </a:tabLst>
                      </a:pPr>
                      <a:r>
                        <a:rPr lang="en-CA" sz="2400" dirty="0"/>
                        <a:t>748,387</a:t>
                      </a:r>
                    </a:p>
                  </a:txBody>
                  <a:tcPr/>
                </a:tc>
                <a:tc>
                  <a:txBody>
                    <a:bodyPr/>
                    <a:lstStyle/>
                    <a:p>
                      <a:pPr lvl="1" algn="r"/>
                      <a:r>
                        <a:rPr lang="en-CA" sz="2400" i="1" dirty="0"/>
                        <a:t>58.0</a:t>
                      </a:r>
                    </a:p>
                  </a:txBody>
                  <a:tcPr/>
                </a:tc>
                <a:extLst>
                  <a:ext uri="{0D108BD9-81ED-4DB2-BD59-A6C34878D82A}">
                    <a16:rowId xmlns:a16="http://schemas.microsoft.com/office/drawing/2014/main" val="777696377"/>
                  </a:ext>
                </a:extLst>
              </a:tr>
              <a:tr h="513471">
                <a:tc>
                  <a:txBody>
                    <a:bodyPr/>
                    <a:lstStyle/>
                    <a:p>
                      <a:pPr algn="r"/>
                      <a:r>
                        <a:rPr lang="en-CA" sz="2400" dirty="0"/>
                        <a:t>5-9</a:t>
                      </a:r>
                    </a:p>
                  </a:txBody>
                  <a:tcPr/>
                </a:tc>
                <a:tc>
                  <a:txBody>
                    <a:bodyPr/>
                    <a:lstStyle/>
                    <a:p>
                      <a:pPr algn="r"/>
                      <a:r>
                        <a:rPr lang="en-CA" sz="2400" dirty="0"/>
                        <a:t>233,347</a:t>
                      </a:r>
                    </a:p>
                  </a:txBody>
                  <a:tcPr/>
                </a:tc>
                <a:tc>
                  <a:txBody>
                    <a:bodyPr/>
                    <a:lstStyle/>
                    <a:p>
                      <a:pPr lvl="1" algn="r"/>
                      <a:r>
                        <a:rPr lang="en-CA" sz="2400" i="1" dirty="0"/>
                        <a:t>18.1</a:t>
                      </a:r>
                    </a:p>
                  </a:txBody>
                  <a:tcPr/>
                </a:tc>
                <a:extLst>
                  <a:ext uri="{0D108BD9-81ED-4DB2-BD59-A6C34878D82A}">
                    <a16:rowId xmlns:a16="http://schemas.microsoft.com/office/drawing/2014/main" val="2819163930"/>
                  </a:ext>
                </a:extLst>
              </a:tr>
              <a:tr h="513471">
                <a:tc>
                  <a:txBody>
                    <a:bodyPr/>
                    <a:lstStyle/>
                    <a:p>
                      <a:pPr algn="r"/>
                      <a:r>
                        <a:rPr lang="en-CA" sz="2400" dirty="0"/>
                        <a:t>10-19</a:t>
                      </a:r>
                    </a:p>
                  </a:txBody>
                  <a:tcPr/>
                </a:tc>
                <a:tc>
                  <a:txBody>
                    <a:bodyPr/>
                    <a:lstStyle/>
                    <a:p>
                      <a:pPr algn="r"/>
                      <a:r>
                        <a:rPr lang="en-CA" sz="2400" dirty="0"/>
                        <a:t>152,655</a:t>
                      </a:r>
                    </a:p>
                  </a:txBody>
                  <a:tcPr/>
                </a:tc>
                <a:tc>
                  <a:txBody>
                    <a:bodyPr/>
                    <a:lstStyle/>
                    <a:p>
                      <a:pPr lvl="1" algn="r"/>
                      <a:r>
                        <a:rPr lang="en-CA" sz="2400" i="1" dirty="0"/>
                        <a:t>11.8</a:t>
                      </a:r>
                    </a:p>
                  </a:txBody>
                  <a:tcPr/>
                </a:tc>
                <a:extLst>
                  <a:ext uri="{0D108BD9-81ED-4DB2-BD59-A6C34878D82A}">
                    <a16:rowId xmlns:a16="http://schemas.microsoft.com/office/drawing/2014/main" val="4196129857"/>
                  </a:ext>
                </a:extLst>
              </a:tr>
              <a:tr h="513471">
                <a:tc>
                  <a:txBody>
                    <a:bodyPr/>
                    <a:lstStyle/>
                    <a:p>
                      <a:pPr algn="r"/>
                      <a:r>
                        <a:rPr lang="en-CA" sz="2400" dirty="0"/>
                        <a:t>20-49</a:t>
                      </a:r>
                    </a:p>
                  </a:txBody>
                  <a:tcPr/>
                </a:tc>
                <a:tc>
                  <a:txBody>
                    <a:bodyPr/>
                    <a:lstStyle/>
                    <a:p>
                      <a:pPr algn="r"/>
                      <a:r>
                        <a:rPr lang="en-CA" sz="2400" dirty="0"/>
                        <a:t>99,732</a:t>
                      </a:r>
                    </a:p>
                  </a:txBody>
                  <a:tcPr/>
                </a:tc>
                <a:tc>
                  <a:txBody>
                    <a:bodyPr/>
                    <a:lstStyle/>
                    <a:p>
                      <a:pPr lvl="1" algn="r"/>
                      <a:r>
                        <a:rPr lang="en-CA" sz="2400" i="1" dirty="0"/>
                        <a:t>7.7</a:t>
                      </a:r>
                    </a:p>
                  </a:txBody>
                  <a:tcPr/>
                </a:tc>
                <a:extLst>
                  <a:ext uri="{0D108BD9-81ED-4DB2-BD59-A6C34878D82A}">
                    <a16:rowId xmlns:a16="http://schemas.microsoft.com/office/drawing/2014/main" val="930078222"/>
                  </a:ext>
                </a:extLst>
              </a:tr>
              <a:tr h="513471">
                <a:tc>
                  <a:txBody>
                    <a:bodyPr/>
                    <a:lstStyle/>
                    <a:p>
                      <a:pPr algn="r"/>
                      <a:r>
                        <a:rPr lang="en-CA" sz="2400" dirty="0"/>
                        <a:t>50-99</a:t>
                      </a:r>
                    </a:p>
                  </a:txBody>
                  <a:tcPr/>
                </a:tc>
                <a:tc>
                  <a:txBody>
                    <a:bodyPr/>
                    <a:lstStyle/>
                    <a:p>
                      <a:pPr algn="r"/>
                      <a:r>
                        <a:rPr lang="en-CA" sz="2400" dirty="0"/>
                        <a:t>32,889</a:t>
                      </a:r>
                    </a:p>
                  </a:txBody>
                  <a:tcPr/>
                </a:tc>
                <a:tc>
                  <a:txBody>
                    <a:bodyPr/>
                    <a:lstStyle/>
                    <a:p>
                      <a:pPr lvl="1" algn="r"/>
                      <a:r>
                        <a:rPr lang="en-CA" sz="2400" i="1" dirty="0"/>
                        <a:t>2.5</a:t>
                      </a:r>
                    </a:p>
                  </a:txBody>
                  <a:tcPr/>
                </a:tc>
                <a:extLst>
                  <a:ext uri="{0D108BD9-81ED-4DB2-BD59-A6C34878D82A}">
                    <a16:rowId xmlns:a16="http://schemas.microsoft.com/office/drawing/2014/main" val="3100784740"/>
                  </a:ext>
                </a:extLst>
              </a:tr>
              <a:tr h="513471">
                <a:tc>
                  <a:txBody>
                    <a:bodyPr/>
                    <a:lstStyle/>
                    <a:p>
                      <a:pPr algn="r"/>
                      <a:r>
                        <a:rPr lang="en-CA" sz="2400" dirty="0"/>
                        <a:t>100-199</a:t>
                      </a:r>
                    </a:p>
                  </a:txBody>
                  <a:tcPr/>
                </a:tc>
                <a:tc>
                  <a:txBody>
                    <a:bodyPr/>
                    <a:lstStyle/>
                    <a:p>
                      <a:pPr algn="r"/>
                      <a:r>
                        <a:rPr lang="en-CA" sz="2400" dirty="0"/>
                        <a:t>14,492</a:t>
                      </a:r>
                    </a:p>
                  </a:txBody>
                  <a:tcPr/>
                </a:tc>
                <a:tc>
                  <a:txBody>
                    <a:bodyPr/>
                    <a:lstStyle/>
                    <a:p>
                      <a:pPr lvl="1" algn="r"/>
                      <a:r>
                        <a:rPr lang="en-CA" sz="2400" i="1" dirty="0"/>
                        <a:t>1.1</a:t>
                      </a:r>
                    </a:p>
                  </a:txBody>
                  <a:tcPr/>
                </a:tc>
                <a:extLst>
                  <a:ext uri="{0D108BD9-81ED-4DB2-BD59-A6C34878D82A}">
                    <a16:rowId xmlns:a16="http://schemas.microsoft.com/office/drawing/2014/main" val="1625522608"/>
                  </a:ext>
                </a:extLst>
              </a:tr>
              <a:tr h="513471">
                <a:tc>
                  <a:txBody>
                    <a:bodyPr/>
                    <a:lstStyle/>
                    <a:p>
                      <a:pPr algn="r"/>
                      <a:r>
                        <a:rPr lang="en-CA" sz="2400" dirty="0"/>
                        <a:t>200-499</a:t>
                      </a:r>
                    </a:p>
                  </a:txBody>
                  <a:tcPr/>
                </a:tc>
                <a:tc>
                  <a:txBody>
                    <a:bodyPr/>
                    <a:lstStyle/>
                    <a:p>
                      <a:pPr algn="r"/>
                      <a:r>
                        <a:rPr lang="en-CA" sz="2400" dirty="0"/>
                        <a:t>7,119</a:t>
                      </a:r>
                    </a:p>
                  </a:txBody>
                  <a:tcPr/>
                </a:tc>
                <a:tc>
                  <a:txBody>
                    <a:bodyPr/>
                    <a:lstStyle/>
                    <a:p>
                      <a:pPr lvl="1" algn="r"/>
                      <a:r>
                        <a:rPr lang="en-CA" sz="2400" i="1" dirty="0"/>
                        <a:t>0.6</a:t>
                      </a:r>
                    </a:p>
                  </a:txBody>
                  <a:tcPr/>
                </a:tc>
                <a:extLst>
                  <a:ext uri="{0D108BD9-81ED-4DB2-BD59-A6C34878D82A}">
                    <a16:rowId xmlns:a16="http://schemas.microsoft.com/office/drawing/2014/main" val="2579627353"/>
                  </a:ext>
                </a:extLst>
              </a:tr>
              <a:tr h="513471">
                <a:tc>
                  <a:txBody>
                    <a:bodyPr/>
                    <a:lstStyle/>
                    <a:p>
                      <a:pPr algn="r"/>
                      <a:r>
                        <a:rPr lang="en-CA" sz="2400" dirty="0"/>
                        <a:t>500+</a:t>
                      </a:r>
                    </a:p>
                  </a:txBody>
                  <a:tcPr/>
                </a:tc>
                <a:tc>
                  <a:txBody>
                    <a:bodyPr/>
                    <a:lstStyle/>
                    <a:p>
                      <a:pPr algn="r"/>
                      <a:r>
                        <a:rPr lang="en-CA" sz="2400" dirty="0"/>
                        <a:t>2,803</a:t>
                      </a:r>
                    </a:p>
                  </a:txBody>
                  <a:tcPr/>
                </a:tc>
                <a:tc>
                  <a:txBody>
                    <a:bodyPr/>
                    <a:lstStyle/>
                    <a:p>
                      <a:pPr lvl="1" algn="r"/>
                      <a:r>
                        <a:rPr lang="en-CA" sz="2400" i="1" dirty="0"/>
                        <a:t>0.2</a:t>
                      </a:r>
                    </a:p>
                  </a:txBody>
                  <a:tcPr/>
                </a:tc>
                <a:extLst>
                  <a:ext uri="{0D108BD9-81ED-4DB2-BD59-A6C34878D82A}">
                    <a16:rowId xmlns:a16="http://schemas.microsoft.com/office/drawing/2014/main" val="25788357"/>
                  </a:ext>
                </a:extLst>
              </a:tr>
              <a:tr h="513471">
                <a:tc>
                  <a:txBody>
                    <a:bodyPr/>
                    <a:lstStyle/>
                    <a:p>
                      <a:pPr algn="r"/>
                      <a:r>
                        <a:rPr lang="en-CA" sz="2400" b="1" dirty="0"/>
                        <a:t>Total</a:t>
                      </a:r>
                    </a:p>
                  </a:txBody>
                  <a:tcPr/>
                </a:tc>
                <a:tc>
                  <a:txBody>
                    <a:bodyPr/>
                    <a:lstStyle/>
                    <a:p>
                      <a:pPr algn="r"/>
                      <a:r>
                        <a:rPr lang="en-CA" sz="2400" b="1" dirty="0"/>
                        <a:t>1,291,424</a:t>
                      </a:r>
                    </a:p>
                  </a:txBody>
                  <a:tcPr/>
                </a:tc>
                <a:tc>
                  <a:txBody>
                    <a:bodyPr/>
                    <a:lstStyle/>
                    <a:p>
                      <a:pPr lvl="1" algn="r"/>
                      <a:r>
                        <a:rPr lang="en-CA" sz="2400" b="1" i="1" dirty="0"/>
                        <a:t>100.0</a:t>
                      </a:r>
                    </a:p>
                  </a:txBody>
                  <a:tcPr/>
                </a:tc>
                <a:extLst>
                  <a:ext uri="{0D108BD9-81ED-4DB2-BD59-A6C34878D82A}">
                    <a16:rowId xmlns:a16="http://schemas.microsoft.com/office/drawing/2014/main" val="507676183"/>
                  </a:ext>
                </a:extLst>
              </a:tr>
            </a:tbl>
          </a:graphicData>
        </a:graphic>
      </p:graphicFrame>
      <p:sp>
        <p:nvSpPr>
          <p:cNvPr id="3" name="TextBox 2">
            <a:extLst>
              <a:ext uri="{FF2B5EF4-FFF2-40B4-BE49-F238E27FC236}">
                <a16:creationId xmlns:a16="http://schemas.microsoft.com/office/drawing/2014/main" id="{DEF6FDAC-B58F-4F9E-8AE3-A5D59C530260}"/>
              </a:ext>
            </a:extLst>
          </p:cNvPr>
          <p:cNvSpPr txBox="1"/>
          <p:nvPr/>
        </p:nvSpPr>
        <p:spPr>
          <a:xfrm>
            <a:off x="285874" y="5014020"/>
            <a:ext cx="2221020" cy="1569660"/>
          </a:xfrm>
          <a:prstGeom prst="rect">
            <a:avLst/>
          </a:prstGeom>
          <a:noFill/>
        </p:spPr>
        <p:txBody>
          <a:bodyPr wrap="square" rtlCol="0">
            <a:spAutoFit/>
          </a:bodyPr>
          <a:lstStyle/>
          <a:p>
            <a:r>
              <a:rPr lang="en-CA" sz="1600" dirty="0">
                <a:hlinkClick r:id="rId3"/>
              </a:rPr>
              <a:t>Also see this link for # of businesses without employees, that are incorporated or have more than $30000 in revenues…</a:t>
            </a:r>
            <a:endParaRPr lang="en-CA" sz="1600" dirty="0"/>
          </a:p>
        </p:txBody>
      </p:sp>
    </p:spTree>
    <p:extLst>
      <p:ext uri="{BB962C8B-B14F-4D97-AF65-F5344CB8AC3E}">
        <p14:creationId xmlns:p14="http://schemas.microsoft.com/office/powerpoint/2010/main" val="2051849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332" y="729957"/>
            <a:ext cx="7890970" cy="797859"/>
          </a:xfrm>
        </p:spPr>
        <p:txBody>
          <a:bodyPr>
            <a:normAutofit fontScale="90000"/>
          </a:bodyPr>
          <a:lstStyle/>
          <a:p>
            <a:r>
              <a:rPr lang="en-CA" dirty="0"/>
              <a:t>Factors to consider when deciding form of ownership</a:t>
            </a:r>
          </a:p>
        </p:txBody>
      </p:sp>
      <p:sp>
        <p:nvSpPr>
          <p:cNvPr id="3" name="Text Placeholder 2"/>
          <p:cNvSpPr>
            <a:spLocks noGrp="1"/>
          </p:cNvSpPr>
          <p:nvPr>
            <p:ph type="body" sz="quarter" idx="10"/>
          </p:nvPr>
        </p:nvSpPr>
        <p:spPr>
          <a:xfrm>
            <a:off x="1103299" y="1795843"/>
            <a:ext cx="7485035" cy="4279592"/>
          </a:xfrm>
        </p:spPr>
        <p:txBody>
          <a:bodyPr/>
          <a:lstStyle/>
          <a:p>
            <a:pPr marL="457200" indent="-457200">
              <a:buFont typeface="Arial" panose="020B0604020202020204" pitchFamily="34" charset="0"/>
              <a:buChar char="•"/>
            </a:pPr>
            <a:r>
              <a:rPr lang="en-US" altLang="en-US" dirty="0"/>
              <a:t>Cost and complexity</a:t>
            </a:r>
          </a:p>
          <a:p>
            <a:pPr marL="457200" indent="-457200">
              <a:buFont typeface="Arial" panose="020B0604020202020204" pitchFamily="34" charset="0"/>
              <a:buChar char="•"/>
            </a:pPr>
            <a:r>
              <a:rPr lang="en-US" altLang="en-US" dirty="0"/>
              <a:t>Control</a:t>
            </a:r>
          </a:p>
          <a:p>
            <a:pPr marL="457200" indent="-457200">
              <a:buFont typeface="Arial" panose="020B0604020202020204" pitchFamily="34" charset="0"/>
              <a:buChar char="•"/>
            </a:pPr>
            <a:r>
              <a:rPr lang="en-US" altLang="en-US" dirty="0"/>
              <a:t>Taxes</a:t>
            </a:r>
          </a:p>
          <a:p>
            <a:pPr marL="457200" indent="-457200">
              <a:buFont typeface="Arial" panose="020B0604020202020204" pitchFamily="34" charset="0"/>
              <a:buChar char="•"/>
            </a:pPr>
            <a:r>
              <a:rPr lang="en-US" altLang="en-US" dirty="0"/>
              <a:t>Skills needed</a:t>
            </a:r>
          </a:p>
          <a:p>
            <a:pPr marL="457200" indent="-457200">
              <a:buFont typeface="Arial" panose="020B0604020202020204" pitchFamily="34" charset="0"/>
              <a:buChar char="•"/>
            </a:pPr>
            <a:r>
              <a:rPr lang="en-US" altLang="en-US" dirty="0"/>
              <a:t>Relationship with co-owners</a:t>
            </a:r>
          </a:p>
          <a:p>
            <a:pPr marL="457200" indent="-457200">
              <a:buFont typeface="Arial" panose="020B0604020202020204" pitchFamily="34" charset="0"/>
              <a:buChar char="•"/>
            </a:pPr>
            <a:r>
              <a:rPr lang="en-US" altLang="en-US" dirty="0"/>
              <a:t>Financing</a:t>
            </a:r>
          </a:p>
          <a:p>
            <a:pPr marL="457200" indent="-457200">
              <a:buFont typeface="Arial" panose="020B0604020202020204" pitchFamily="34" charset="0"/>
              <a:buChar char="•"/>
            </a:pPr>
            <a:r>
              <a:rPr lang="en-US" altLang="en-US" dirty="0"/>
              <a:t>Liability</a:t>
            </a:r>
          </a:p>
          <a:p>
            <a:pPr marL="457200" indent="-457200">
              <a:buFont typeface="Arial" panose="020B0604020202020204" pitchFamily="34" charset="0"/>
              <a:buChar char="•"/>
            </a:pPr>
            <a:r>
              <a:rPr lang="en-US" altLang="en-US" dirty="0"/>
              <a:t>Legacy</a:t>
            </a:r>
          </a:p>
        </p:txBody>
      </p:sp>
      <p:pic>
        <p:nvPicPr>
          <p:cNvPr id="4" name="Picture 3"/>
          <p:cNvPicPr>
            <a:picLocks noChangeAspect="1"/>
          </p:cNvPicPr>
          <p:nvPr/>
        </p:nvPicPr>
        <p:blipFill>
          <a:blip r:embed="rId3"/>
          <a:stretch>
            <a:fillRect/>
          </a:stretch>
        </p:blipFill>
        <p:spPr>
          <a:xfrm>
            <a:off x="5739257" y="5050302"/>
            <a:ext cx="3257105" cy="1703257"/>
          </a:xfrm>
          <a:prstGeom prst="rect">
            <a:avLst/>
          </a:prstGeom>
        </p:spPr>
      </p:pic>
    </p:spTree>
    <p:extLst>
      <p:ext uri="{BB962C8B-B14F-4D97-AF65-F5344CB8AC3E}">
        <p14:creationId xmlns:p14="http://schemas.microsoft.com/office/powerpoint/2010/main" val="42426269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Sole proprietorship (one owner)</a:t>
            </a:r>
          </a:p>
        </p:txBody>
      </p:sp>
      <p:sp>
        <p:nvSpPr>
          <p:cNvPr id="8" name="TextBox 7"/>
          <p:cNvSpPr txBox="1"/>
          <p:nvPr/>
        </p:nvSpPr>
        <p:spPr>
          <a:xfrm>
            <a:off x="923109" y="1994263"/>
            <a:ext cx="2769325" cy="3331028"/>
          </a:xfrm>
          <a:prstGeom prst="rect">
            <a:avLst/>
          </a:prstGeom>
          <a:noFill/>
        </p:spPr>
        <p:txBody>
          <a:bodyPr wrap="square" rtlCol="0">
            <a:spAutoFit/>
          </a:bodyPr>
          <a:lstStyle/>
          <a:p>
            <a:endParaRPr lang="en-CA" dirty="0"/>
          </a:p>
        </p:txBody>
      </p:sp>
      <p:sp>
        <p:nvSpPr>
          <p:cNvPr id="9" name="TextBox 8"/>
          <p:cNvSpPr txBox="1"/>
          <p:nvPr/>
        </p:nvSpPr>
        <p:spPr>
          <a:xfrm>
            <a:off x="618979" y="1905451"/>
            <a:ext cx="3297248" cy="3108543"/>
          </a:xfrm>
          <a:prstGeom prst="rect">
            <a:avLst/>
          </a:prstGeom>
          <a:noFill/>
        </p:spPr>
        <p:txBody>
          <a:bodyPr wrap="square" rtlCol="0">
            <a:spAutoFit/>
          </a:bodyPr>
          <a:lstStyle/>
          <a:p>
            <a:r>
              <a:rPr lang="en-CA" sz="2800" u="sng" dirty="0">
                <a:solidFill>
                  <a:srgbClr val="C00000"/>
                </a:solidFill>
              </a:rPr>
              <a:t>Advantages</a:t>
            </a:r>
          </a:p>
          <a:p>
            <a:pPr marL="285750" indent="-285750">
              <a:buFont typeface="Arial" panose="020B0604020202020204" pitchFamily="34" charset="0"/>
              <a:buChar char="•"/>
            </a:pPr>
            <a:r>
              <a:rPr lang="en-CA" sz="2800" dirty="0"/>
              <a:t>Easy to set up</a:t>
            </a:r>
          </a:p>
          <a:p>
            <a:pPr marL="285750" indent="-285750">
              <a:buFont typeface="Arial" panose="020B0604020202020204" pitchFamily="34" charset="0"/>
              <a:buChar char="•"/>
            </a:pPr>
            <a:r>
              <a:rPr lang="en-CA" sz="2800" dirty="0"/>
              <a:t>Owner has complete control</a:t>
            </a:r>
          </a:p>
          <a:p>
            <a:pPr marL="285750" indent="-285750">
              <a:buFont typeface="Arial" panose="020B0604020202020204" pitchFamily="34" charset="0"/>
              <a:buChar char="•"/>
            </a:pPr>
            <a:r>
              <a:rPr lang="en-CA" sz="2800" dirty="0"/>
              <a:t>Owner gets all profits</a:t>
            </a:r>
          </a:p>
          <a:p>
            <a:endParaRPr lang="en-CA" sz="2800" dirty="0"/>
          </a:p>
        </p:txBody>
      </p:sp>
      <p:sp>
        <p:nvSpPr>
          <p:cNvPr id="10" name="TextBox 9"/>
          <p:cNvSpPr txBox="1"/>
          <p:nvPr/>
        </p:nvSpPr>
        <p:spPr>
          <a:xfrm>
            <a:off x="4459508" y="1885404"/>
            <a:ext cx="4009243" cy="3108543"/>
          </a:xfrm>
          <a:prstGeom prst="rect">
            <a:avLst/>
          </a:prstGeom>
          <a:noFill/>
        </p:spPr>
        <p:txBody>
          <a:bodyPr wrap="square" rtlCol="0">
            <a:spAutoFit/>
          </a:bodyPr>
          <a:lstStyle/>
          <a:p>
            <a:r>
              <a:rPr lang="en-CA" sz="2800" u="sng" dirty="0">
                <a:solidFill>
                  <a:srgbClr val="C00000"/>
                </a:solidFill>
              </a:rPr>
              <a:t>Disadvantages</a:t>
            </a:r>
          </a:p>
          <a:p>
            <a:pPr marL="285750" indent="-285750">
              <a:buFont typeface="Arial" panose="020B0604020202020204" pitchFamily="34" charset="0"/>
              <a:buChar char="•"/>
            </a:pPr>
            <a:r>
              <a:rPr lang="en-CA" sz="2800" dirty="0"/>
              <a:t>Unlimited liability</a:t>
            </a:r>
          </a:p>
          <a:p>
            <a:pPr marL="285750" indent="-285750">
              <a:buFont typeface="Arial" panose="020B0604020202020204" pitchFamily="34" charset="0"/>
              <a:buChar char="•"/>
            </a:pPr>
            <a:r>
              <a:rPr lang="en-CA" sz="2800" dirty="0"/>
              <a:t>May lack skills needed</a:t>
            </a:r>
          </a:p>
          <a:p>
            <a:pPr marL="285750" indent="-285750">
              <a:buFont typeface="Arial" panose="020B0604020202020204" pitchFamily="34" charset="0"/>
              <a:buChar char="•"/>
            </a:pPr>
            <a:r>
              <a:rPr lang="en-CA" sz="2800" dirty="0"/>
              <a:t>May be hard to get financing</a:t>
            </a:r>
          </a:p>
          <a:p>
            <a:pPr marL="285750" indent="-285750">
              <a:buFont typeface="Arial" panose="020B0604020202020204" pitchFamily="34" charset="0"/>
              <a:buChar char="•"/>
            </a:pPr>
            <a:r>
              <a:rPr lang="en-CA" sz="2800" dirty="0"/>
              <a:t>Business ends when you leave</a:t>
            </a:r>
          </a:p>
        </p:txBody>
      </p:sp>
      <p:pic>
        <p:nvPicPr>
          <p:cNvPr id="11" name="Picture 10"/>
          <p:cNvPicPr>
            <a:picLocks noChangeAspect="1"/>
          </p:cNvPicPr>
          <p:nvPr/>
        </p:nvPicPr>
        <p:blipFill>
          <a:blip r:embed="rId3"/>
          <a:stretch>
            <a:fillRect/>
          </a:stretch>
        </p:blipFill>
        <p:spPr>
          <a:xfrm>
            <a:off x="5908431" y="5325291"/>
            <a:ext cx="2893702" cy="1306955"/>
          </a:xfrm>
          <a:prstGeom prst="rect">
            <a:avLst/>
          </a:prstGeom>
        </p:spPr>
      </p:pic>
    </p:spTree>
    <p:extLst>
      <p:ext uri="{BB962C8B-B14F-4D97-AF65-F5344CB8AC3E}">
        <p14:creationId xmlns:p14="http://schemas.microsoft.com/office/powerpoint/2010/main" val="47835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22047" y="238061"/>
            <a:ext cx="6107087" cy="797859"/>
          </a:xfrm>
        </p:spPr>
        <p:txBody>
          <a:bodyPr/>
          <a:lstStyle/>
          <a:p>
            <a:r>
              <a:rPr lang="en-CA" dirty="0"/>
              <a:t>Partnership (2 or more owners)</a:t>
            </a:r>
          </a:p>
        </p:txBody>
      </p:sp>
      <p:sp>
        <p:nvSpPr>
          <p:cNvPr id="3" name="Text Placeholder 2"/>
          <p:cNvSpPr>
            <a:spLocks noGrp="1"/>
          </p:cNvSpPr>
          <p:nvPr>
            <p:ph type="body" sz="quarter" idx="10"/>
          </p:nvPr>
        </p:nvSpPr>
        <p:spPr>
          <a:xfrm>
            <a:off x="312175" y="1225772"/>
            <a:ext cx="3991709" cy="4995237"/>
          </a:xfrm>
        </p:spPr>
        <p:txBody>
          <a:bodyPr/>
          <a:lstStyle/>
          <a:p>
            <a:r>
              <a:rPr lang="en-CA" sz="2400" u="sng" dirty="0">
                <a:solidFill>
                  <a:srgbClr val="C00000"/>
                </a:solidFill>
              </a:rPr>
              <a:t>Advantages</a:t>
            </a:r>
          </a:p>
          <a:p>
            <a:pPr marL="457200" indent="-457200">
              <a:buFont typeface="Arial" panose="020B0604020202020204" pitchFamily="34" charset="0"/>
              <a:buChar char="•"/>
            </a:pPr>
            <a:r>
              <a:rPr lang="en-CA" sz="2400" dirty="0"/>
              <a:t>Partnership agreement spells out relative financial contributions/ control/ decision marking/ responsibilities</a:t>
            </a:r>
          </a:p>
          <a:p>
            <a:pPr marL="457200" indent="-457200">
              <a:buFont typeface="Arial" panose="020B0604020202020204" pitchFamily="34" charset="0"/>
              <a:buChar char="•"/>
            </a:pPr>
            <a:r>
              <a:rPr lang="en-CA" sz="2400" dirty="0"/>
              <a:t>Access to more skills and financing (compared to S.P.)</a:t>
            </a:r>
          </a:p>
        </p:txBody>
      </p:sp>
      <p:sp>
        <p:nvSpPr>
          <p:cNvPr id="4" name="Text Placeholder 2"/>
          <p:cNvSpPr txBox="1">
            <a:spLocks/>
          </p:cNvSpPr>
          <p:nvPr/>
        </p:nvSpPr>
        <p:spPr>
          <a:xfrm>
            <a:off x="4460290" y="1284324"/>
            <a:ext cx="4371535" cy="379572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sz="2400" u="sng" dirty="0">
                <a:solidFill>
                  <a:srgbClr val="C00000"/>
                </a:solidFill>
              </a:rPr>
              <a:t>Disadvantages</a:t>
            </a:r>
          </a:p>
          <a:p>
            <a:pPr marL="457200" indent="-457200">
              <a:buFont typeface="Arial" panose="020B0604020202020204" pitchFamily="34" charset="0"/>
              <a:buChar char="•"/>
            </a:pPr>
            <a:r>
              <a:rPr lang="en-CA" sz="2400" dirty="0"/>
              <a:t>Unlimited liability for actions of all partners (unless you form </a:t>
            </a:r>
            <a:r>
              <a:rPr lang="en-CA" sz="2400" dirty="0">
                <a:hlinkClick r:id="rId3"/>
              </a:rPr>
              <a:t>Limited Partnership</a:t>
            </a:r>
            <a:r>
              <a:rPr lang="en-CA" sz="2400" dirty="0"/>
              <a:t> – limited partner has limited liability)</a:t>
            </a:r>
          </a:p>
          <a:p>
            <a:pPr marL="457200" indent="-457200">
              <a:buFont typeface="Arial" panose="020B0604020202020204" pitchFamily="34" charset="0"/>
              <a:buChar char="•"/>
            </a:pPr>
            <a:r>
              <a:rPr lang="en-CA" sz="2400" dirty="0"/>
              <a:t>Potential personal conflicts</a:t>
            </a:r>
          </a:p>
          <a:p>
            <a:pPr marL="457200" indent="-457200">
              <a:buFont typeface="Arial" panose="020B0604020202020204" pitchFamily="34" charset="0"/>
              <a:buChar char="•"/>
            </a:pPr>
            <a:r>
              <a:rPr lang="en-CA" sz="2400" dirty="0"/>
              <a:t>Share decisions and profits</a:t>
            </a:r>
          </a:p>
          <a:p>
            <a:pPr marL="457200" indent="-457200">
              <a:buFont typeface="Arial" panose="020B0604020202020204" pitchFamily="34" charset="0"/>
              <a:buChar char="•"/>
            </a:pPr>
            <a:r>
              <a:rPr lang="en-CA" sz="2400" dirty="0"/>
              <a:t>“Divorce may  be messy”</a:t>
            </a:r>
          </a:p>
        </p:txBody>
      </p:sp>
      <p:pic>
        <p:nvPicPr>
          <p:cNvPr id="5" name="Picture 4"/>
          <p:cNvPicPr>
            <a:picLocks noChangeAspect="1"/>
          </p:cNvPicPr>
          <p:nvPr/>
        </p:nvPicPr>
        <p:blipFill>
          <a:blip r:embed="rId4"/>
          <a:stretch>
            <a:fillRect/>
          </a:stretch>
        </p:blipFill>
        <p:spPr>
          <a:xfrm>
            <a:off x="7033846" y="5768291"/>
            <a:ext cx="1938996" cy="905436"/>
          </a:xfrm>
          <a:prstGeom prst="rect">
            <a:avLst/>
          </a:prstGeom>
        </p:spPr>
      </p:pic>
    </p:spTree>
    <p:extLst>
      <p:ext uri="{BB962C8B-B14F-4D97-AF65-F5344CB8AC3E}">
        <p14:creationId xmlns:p14="http://schemas.microsoft.com/office/powerpoint/2010/main" val="1210113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3289" y="229549"/>
            <a:ext cx="6381023" cy="797859"/>
          </a:xfrm>
        </p:spPr>
        <p:txBody>
          <a:bodyPr/>
          <a:lstStyle/>
          <a:p>
            <a:r>
              <a:rPr lang="en-CA" dirty="0"/>
              <a:t>corporations</a:t>
            </a:r>
          </a:p>
        </p:txBody>
      </p:sp>
      <p:sp>
        <p:nvSpPr>
          <p:cNvPr id="3" name="Text Placeholder 2"/>
          <p:cNvSpPr>
            <a:spLocks noGrp="1"/>
          </p:cNvSpPr>
          <p:nvPr>
            <p:ph type="body" sz="quarter" idx="10"/>
          </p:nvPr>
        </p:nvSpPr>
        <p:spPr>
          <a:xfrm>
            <a:off x="765064" y="1352506"/>
            <a:ext cx="7259248" cy="5073615"/>
          </a:xfrm>
        </p:spPr>
        <p:txBody>
          <a:bodyPr/>
          <a:lstStyle/>
          <a:p>
            <a:pPr marL="457200" indent="-457200">
              <a:buFont typeface="Arial" panose="020B0604020202020204" pitchFamily="34" charset="0"/>
              <a:buChar char="•"/>
            </a:pPr>
            <a:r>
              <a:rPr lang="en-CA" dirty="0"/>
              <a:t>Separate legal entity from owners</a:t>
            </a:r>
          </a:p>
          <a:p>
            <a:pPr marL="862013" lvl="1" indent="-168275">
              <a:buFont typeface="Arial" panose="020B0604020202020204" pitchFamily="34" charset="0"/>
              <a:buChar char="•"/>
            </a:pPr>
            <a:r>
              <a:rPr lang="en-CA" sz="3200" dirty="0"/>
              <a:t>	</a:t>
            </a:r>
            <a:r>
              <a:rPr lang="en-CA" dirty="0"/>
              <a:t>Signs contracts</a:t>
            </a:r>
          </a:p>
          <a:p>
            <a:pPr marL="862013" lvl="1" indent="-168275">
              <a:buFont typeface="Arial" panose="020B0604020202020204" pitchFamily="34" charset="0"/>
              <a:buChar char="•"/>
            </a:pPr>
            <a:r>
              <a:rPr lang="en-CA" dirty="0"/>
              <a:t>	Can own property</a:t>
            </a:r>
          </a:p>
          <a:p>
            <a:pPr marL="862013" lvl="1" indent="-168275">
              <a:buFont typeface="Arial" panose="020B0604020202020204" pitchFamily="34" charset="0"/>
              <a:buChar char="•"/>
            </a:pPr>
            <a:r>
              <a:rPr lang="en-CA" dirty="0"/>
              <a:t>	Can sue or be sued</a:t>
            </a:r>
          </a:p>
          <a:p>
            <a:pPr marL="457200" indent="-457200">
              <a:buFont typeface="Arial" panose="020B0604020202020204" pitchFamily="34" charset="0"/>
              <a:buChar char="•"/>
            </a:pPr>
            <a:r>
              <a:rPr lang="en-CA" dirty="0"/>
              <a:t>Owners are shareholders (stockholders)</a:t>
            </a:r>
          </a:p>
          <a:p>
            <a:pPr marL="893763" lvl="1" indent="-174625" defTabSz="447675">
              <a:buFont typeface="Arial" panose="020B0604020202020204" pitchFamily="34" charset="0"/>
              <a:buChar char="•"/>
            </a:pPr>
            <a:r>
              <a:rPr lang="en-CA" dirty="0"/>
              <a:t> Unit of ownership is called a share</a:t>
            </a:r>
          </a:p>
          <a:p>
            <a:pPr marL="457200" indent="-457200">
              <a:buFont typeface="Arial" panose="020B0604020202020204" pitchFamily="34" charset="0"/>
              <a:buChar char="•"/>
            </a:pPr>
            <a:r>
              <a:rPr lang="en-CA" dirty="0"/>
              <a:t>Private Corporation vs Public Corporation</a:t>
            </a:r>
          </a:p>
          <a:p>
            <a:pPr marL="914400" lvl="1" indent="-225425">
              <a:buFont typeface="Arial" panose="020B0604020202020204" pitchFamily="34" charset="0"/>
              <a:buChar char="•"/>
            </a:pPr>
            <a:r>
              <a:rPr lang="en-CA" dirty="0"/>
              <a:t>Who can own/purchase shares?</a:t>
            </a:r>
          </a:p>
        </p:txBody>
      </p:sp>
      <p:pic>
        <p:nvPicPr>
          <p:cNvPr id="4" name="Picture 3"/>
          <p:cNvPicPr>
            <a:picLocks noChangeAspect="1"/>
          </p:cNvPicPr>
          <p:nvPr/>
        </p:nvPicPr>
        <p:blipFill>
          <a:blip r:embed="rId3"/>
          <a:stretch>
            <a:fillRect/>
          </a:stretch>
        </p:blipFill>
        <p:spPr>
          <a:xfrm>
            <a:off x="7109717" y="5107889"/>
            <a:ext cx="1885326" cy="1643329"/>
          </a:xfrm>
          <a:prstGeom prst="rect">
            <a:avLst/>
          </a:prstGeom>
        </p:spPr>
      </p:pic>
      <p:sp>
        <p:nvSpPr>
          <p:cNvPr id="5" name="TextBox 4"/>
          <p:cNvSpPr txBox="1"/>
          <p:nvPr/>
        </p:nvSpPr>
        <p:spPr>
          <a:xfrm>
            <a:off x="135906" y="6238878"/>
            <a:ext cx="7888406" cy="461665"/>
          </a:xfrm>
          <a:prstGeom prst="rect">
            <a:avLst/>
          </a:prstGeom>
          <a:noFill/>
        </p:spPr>
        <p:txBody>
          <a:bodyPr wrap="square" rtlCol="0">
            <a:spAutoFit/>
          </a:bodyPr>
          <a:lstStyle/>
          <a:p>
            <a:r>
              <a:rPr lang="en-CA" sz="1200" dirty="0">
                <a:hlinkClick r:id="rId4"/>
              </a:rPr>
              <a:t>video</a:t>
            </a:r>
            <a:r>
              <a:rPr lang="en-CA" sz="1200" dirty="0"/>
              <a:t>   (Note when watching: The process of </a:t>
            </a:r>
            <a:r>
              <a:rPr lang="en-CA" sz="1200" dirty="0">
                <a:hlinkClick r:id="rId5"/>
              </a:rPr>
              <a:t>registering a corporation in Canada</a:t>
            </a:r>
            <a:r>
              <a:rPr lang="en-CA" sz="1200" dirty="0"/>
              <a:t> is a bit different than mentioned in the video. The video mentions the “SEC” which is the regulatory organization in the United States)</a:t>
            </a:r>
          </a:p>
        </p:txBody>
      </p:sp>
    </p:spTree>
    <p:extLst>
      <p:ext uri="{BB962C8B-B14F-4D97-AF65-F5344CB8AC3E}">
        <p14:creationId xmlns:p14="http://schemas.microsoft.com/office/powerpoint/2010/main" val="2598957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5BCD8-2E34-4E1C-B3A1-2294C01C1857}"/>
              </a:ext>
            </a:extLst>
          </p:cNvPr>
          <p:cNvSpPr>
            <a:spLocks noGrp="1"/>
          </p:cNvSpPr>
          <p:nvPr>
            <p:ph type="title"/>
          </p:nvPr>
        </p:nvSpPr>
        <p:spPr>
          <a:xfrm>
            <a:off x="3696788" y="490806"/>
            <a:ext cx="3831135" cy="573719"/>
          </a:xfrm>
        </p:spPr>
        <p:txBody>
          <a:bodyPr>
            <a:normAutofit/>
          </a:bodyPr>
          <a:lstStyle/>
          <a:p>
            <a:r>
              <a:rPr lang="en-CA" sz="3200" dirty="0"/>
              <a:t>corporations</a:t>
            </a:r>
          </a:p>
        </p:txBody>
      </p:sp>
      <p:pic>
        <p:nvPicPr>
          <p:cNvPr id="7" name="Picture 6">
            <a:extLst>
              <a:ext uri="{FF2B5EF4-FFF2-40B4-BE49-F238E27FC236}">
                <a16:creationId xmlns:a16="http://schemas.microsoft.com/office/drawing/2014/main" id="{B05D5053-4CB4-459D-97D9-1D003AD88597}"/>
              </a:ext>
            </a:extLst>
          </p:cNvPr>
          <p:cNvPicPr>
            <a:picLocks noChangeAspect="1"/>
          </p:cNvPicPr>
          <p:nvPr/>
        </p:nvPicPr>
        <p:blipFill>
          <a:blip r:embed="rId2"/>
          <a:stretch>
            <a:fillRect/>
          </a:stretch>
        </p:blipFill>
        <p:spPr>
          <a:xfrm>
            <a:off x="2515262" y="1722346"/>
            <a:ext cx="3708798" cy="2132795"/>
          </a:xfrm>
          <a:prstGeom prst="rect">
            <a:avLst/>
          </a:prstGeom>
        </p:spPr>
      </p:pic>
      <p:sp>
        <p:nvSpPr>
          <p:cNvPr id="8" name="Rectangle 7">
            <a:extLst>
              <a:ext uri="{FF2B5EF4-FFF2-40B4-BE49-F238E27FC236}">
                <a16:creationId xmlns:a16="http://schemas.microsoft.com/office/drawing/2014/main" id="{636ABB81-5B5B-4E69-B54F-3C90CDCBF40E}"/>
              </a:ext>
            </a:extLst>
          </p:cNvPr>
          <p:cNvSpPr/>
          <p:nvPr/>
        </p:nvSpPr>
        <p:spPr>
          <a:xfrm>
            <a:off x="6919775" y="4003303"/>
            <a:ext cx="776614" cy="573719"/>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pic>
        <p:nvPicPr>
          <p:cNvPr id="11" name="Picture 10">
            <a:extLst>
              <a:ext uri="{FF2B5EF4-FFF2-40B4-BE49-F238E27FC236}">
                <a16:creationId xmlns:a16="http://schemas.microsoft.com/office/drawing/2014/main" id="{275339AD-0011-45EB-A462-E89153DA271C}"/>
              </a:ext>
            </a:extLst>
          </p:cNvPr>
          <p:cNvPicPr>
            <a:picLocks noChangeAspect="1"/>
          </p:cNvPicPr>
          <p:nvPr/>
        </p:nvPicPr>
        <p:blipFill>
          <a:blip r:embed="rId3"/>
          <a:stretch>
            <a:fillRect/>
          </a:stretch>
        </p:blipFill>
        <p:spPr>
          <a:xfrm>
            <a:off x="64163" y="0"/>
            <a:ext cx="2221236" cy="1097072"/>
          </a:xfrm>
          <a:prstGeom prst="rect">
            <a:avLst/>
          </a:prstGeom>
        </p:spPr>
      </p:pic>
      <p:pic>
        <p:nvPicPr>
          <p:cNvPr id="13" name="Picture 12">
            <a:extLst>
              <a:ext uri="{FF2B5EF4-FFF2-40B4-BE49-F238E27FC236}">
                <a16:creationId xmlns:a16="http://schemas.microsoft.com/office/drawing/2014/main" id="{23199C88-6F8E-41C6-884D-F737EFEACA9C}"/>
              </a:ext>
            </a:extLst>
          </p:cNvPr>
          <p:cNvPicPr>
            <a:picLocks noChangeAspect="1"/>
          </p:cNvPicPr>
          <p:nvPr/>
        </p:nvPicPr>
        <p:blipFill>
          <a:blip r:embed="rId4"/>
          <a:stretch>
            <a:fillRect/>
          </a:stretch>
        </p:blipFill>
        <p:spPr>
          <a:xfrm>
            <a:off x="5881176" y="3533122"/>
            <a:ext cx="1927728" cy="788616"/>
          </a:xfrm>
          <a:prstGeom prst="rect">
            <a:avLst/>
          </a:prstGeom>
        </p:spPr>
      </p:pic>
      <p:pic>
        <p:nvPicPr>
          <p:cNvPr id="15" name="Picture 14">
            <a:extLst>
              <a:ext uri="{FF2B5EF4-FFF2-40B4-BE49-F238E27FC236}">
                <a16:creationId xmlns:a16="http://schemas.microsoft.com/office/drawing/2014/main" id="{70E6CA1D-8ABC-4973-9118-9B55165FA708}"/>
              </a:ext>
            </a:extLst>
          </p:cNvPr>
          <p:cNvPicPr>
            <a:picLocks noChangeAspect="1"/>
          </p:cNvPicPr>
          <p:nvPr/>
        </p:nvPicPr>
        <p:blipFill>
          <a:blip r:embed="rId5"/>
          <a:stretch>
            <a:fillRect/>
          </a:stretch>
        </p:blipFill>
        <p:spPr>
          <a:xfrm>
            <a:off x="5239927" y="4269923"/>
            <a:ext cx="3210225" cy="788616"/>
          </a:xfrm>
          <a:prstGeom prst="rect">
            <a:avLst/>
          </a:prstGeom>
        </p:spPr>
      </p:pic>
      <p:pic>
        <p:nvPicPr>
          <p:cNvPr id="17" name="Picture 16">
            <a:extLst>
              <a:ext uri="{FF2B5EF4-FFF2-40B4-BE49-F238E27FC236}">
                <a16:creationId xmlns:a16="http://schemas.microsoft.com/office/drawing/2014/main" id="{590EDE9C-4AEA-418B-AF05-8CBE728058F2}"/>
              </a:ext>
            </a:extLst>
          </p:cNvPr>
          <p:cNvPicPr>
            <a:picLocks noChangeAspect="1"/>
          </p:cNvPicPr>
          <p:nvPr/>
        </p:nvPicPr>
        <p:blipFill>
          <a:blip r:embed="rId6"/>
          <a:stretch>
            <a:fillRect/>
          </a:stretch>
        </p:blipFill>
        <p:spPr>
          <a:xfrm>
            <a:off x="6962542" y="5047203"/>
            <a:ext cx="1712593" cy="1367244"/>
          </a:xfrm>
          <a:prstGeom prst="rect">
            <a:avLst/>
          </a:prstGeom>
        </p:spPr>
      </p:pic>
      <p:pic>
        <p:nvPicPr>
          <p:cNvPr id="19" name="Picture 18">
            <a:extLst>
              <a:ext uri="{FF2B5EF4-FFF2-40B4-BE49-F238E27FC236}">
                <a16:creationId xmlns:a16="http://schemas.microsoft.com/office/drawing/2014/main" id="{D25F289A-884C-4905-B2EF-9E6B1D430A11}"/>
              </a:ext>
            </a:extLst>
          </p:cNvPr>
          <p:cNvPicPr>
            <a:picLocks noChangeAspect="1"/>
          </p:cNvPicPr>
          <p:nvPr/>
        </p:nvPicPr>
        <p:blipFill>
          <a:blip r:embed="rId7"/>
          <a:stretch>
            <a:fillRect/>
          </a:stretch>
        </p:blipFill>
        <p:spPr>
          <a:xfrm>
            <a:off x="5410117" y="5058539"/>
            <a:ext cx="1523446" cy="1498825"/>
          </a:xfrm>
          <a:prstGeom prst="rect">
            <a:avLst/>
          </a:prstGeom>
        </p:spPr>
      </p:pic>
      <p:pic>
        <p:nvPicPr>
          <p:cNvPr id="21" name="Picture 20">
            <a:extLst>
              <a:ext uri="{FF2B5EF4-FFF2-40B4-BE49-F238E27FC236}">
                <a16:creationId xmlns:a16="http://schemas.microsoft.com/office/drawing/2014/main" id="{84C122D5-B6BF-4A75-AE6E-2B785628BB9F}"/>
              </a:ext>
            </a:extLst>
          </p:cNvPr>
          <p:cNvPicPr>
            <a:picLocks noChangeAspect="1"/>
          </p:cNvPicPr>
          <p:nvPr/>
        </p:nvPicPr>
        <p:blipFill>
          <a:blip r:embed="rId8"/>
          <a:stretch>
            <a:fillRect/>
          </a:stretch>
        </p:blipFill>
        <p:spPr>
          <a:xfrm>
            <a:off x="79750" y="4227533"/>
            <a:ext cx="3952027" cy="2588707"/>
          </a:xfrm>
          <a:prstGeom prst="rect">
            <a:avLst/>
          </a:prstGeom>
        </p:spPr>
      </p:pic>
      <p:pic>
        <p:nvPicPr>
          <p:cNvPr id="23" name="Picture 22">
            <a:extLst>
              <a:ext uri="{FF2B5EF4-FFF2-40B4-BE49-F238E27FC236}">
                <a16:creationId xmlns:a16="http://schemas.microsoft.com/office/drawing/2014/main" id="{1845523F-04D5-47FE-A227-ECB9CF88BFD5}"/>
              </a:ext>
            </a:extLst>
          </p:cNvPr>
          <p:cNvPicPr>
            <a:picLocks noChangeAspect="1"/>
          </p:cNvPicPr>
          <p:nvPr/>
        </p:nvPicPr>
        <p:blipFill>
          <a:blip r:embed="rId9"/>
          <a:stretch>
            <a:fillRect/>
          </a:stretch>
        </p:blipFill>
        <p:spPr>
          <a:xfrm>
            <a:off x="64163" y="606534"/>
            <a:ext cx="1838325" cy="981075"/>
          </a:xfrm>
          <a:prstGeom prst="rect">
            <a:avLst/>
          </a:prstGeom>
        </p:spPr>
      </p:pic>
      <p:pic>
        <p:nvPicPr>
          <p:cNvPr id="25" name="Picture 24">
            <a:extLst>
              <a:ext uri="{FF2B5EF4-FFF2-40B4-BE49-F238E27FC236}">
                <a16:creationId xmlns:a16="http://schemas.microsoft.com/office/drawing/2014/main" id="{02CEFE48-57B6-4572-8DFD-1ABBF1D0099D}"/>
              </a:ext>
            </a:extLst>
          </p:cNvPr>
          <p:cNvPicPr>
            <a:picLocks noChangeAspect="1"/>
          </p:cNvPicPr>
          <p:nvPr/>
        </p:nvPicPr>
        <p:blipFill>
          <a:blip r:embed="rId10"/>
          <a:stretch>
            <a:fillRect/>
          </a:stretch>
        </p:blipFill>
        <p:spPr>
          <a:xfrm>
            <a:off x="0" y="1408745"/>
            <a:ext cx="1481663" cy="1498825"/>
          </a:xfrm>
          <a:prstGeom prst="rect">
            <a:avLst/>
          </a:prstGeom>
        </p:spPr>
      </p:pic>
      <p:pic>
        <p:nvPicPr>
          <p:cNvPr id="4" name="Picture 3">
            <a:extLst>
              <a:ext uri="{FF2B5EF4-FFF2-40B4-BE49-F238E27FC236}">
                <a16:creationId xmlns:a16="http://schemas.microsoft.com/office/drawing/2014/main" id="{A2969D09-7E0D-4810-FE09-55FD65CA658D}"/>
              </a:ext>
            </a:extLst>
          </p:cNvPr>
          <p:cNvPicPr>
            <a:picLocks noChangeAspect="1"/>
          </p:cNvPicPr>
          <p:nvPr/>
        </p:nvPicPr>
        <p:blipFill>
          <a:blip r:embed="rId11"/>
          <a:stretch>
            <a:fillRect/>
          </a:stretch>
        </p:blipFill>
        <p:spPr>
          <a:xfrm>
            <a:off x="7696389" y="3098184"/>
            <a:ext cx="1200318" cy="1171739"/>
          </a:xfrm>
          <a:prstGeom prst="rect">
            <a:avLst/>
          </a:prstGeom>
        </p:spPr>
      </p:pic>
    </p:spTree>
    <p:extLst>
      <p:ext uri="{BB962C8B-B14F-4D97-AF65-F5344CB8AC3E}">
        <p14:creationId xmlns:p14="http://schemas.microsoft.com/office/powerpoint/2010/main" val="3604737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7128" y="301468"/>
            <a:ext cx="6381023" cy="797859"/>
          </a:xfrm>
        </p:spPr>
        <p:txBody>
          <a:bodyPr/>
          <a:lstStyle/>
          <a:p>
            <a:r>
              <a:rPr lang="en-CA" dirty="0"/>
              <a:t>Corporations (cont’d)</a:t>
            </a:r>
          </a:p>
        </p:txBody>
      </p:sp>
      <p:sp>
        <p:nvSpPr>
          <p:cNvPr id="3" name="Text Placeholder 2"/>
          <p:cNvSpPr>
            <a:spLocks noGrp="1"/>
          </p:cNvSpPr>
          <p:nvPr>
            <p:ph type="body" sz="quarter" idx="10"/>
          </p:nvPr>
        </p:nvSpPr>
        <p:spPr>
          <a:xfrm>
            <a:off x="559693" y="1448656"/>
            <a:ext cx="8020594" cy="4816692"/>
          </a:xfrm>
        </p:spPr>
        <p:txBody>
          <a:bodyPr/>
          <a:lstStyle/>
          <a:p>
            <a:pPr marL="457200" indent="-457200">
              <a:buFont typeface="Arial" panose="020B0604020202020204" pitchFamily="34" charset="0"/>
              <a:buChar char="•"/>
            </a:pPr>
            <a:r>
              <a:rPr lang="en-CA" dirty="0"/>
              <a:t>Governance structure differs across corporations but usually consists of:</a:t>
            </a:r>
          </a:p>
          <a:p>
            <a:pPr marL="914400" lvl="1" indent="-222250">
              <a:buFont typeface="Arial" panose="020B0604020202020204" pitchFamily="34" charset="0"/>
              <a:buChar char="•"/>
            </a:pPr>
            <a:r>
              <a:rPr lang="en-CA" sz="2400" dirty="0"/>
              <a:t>Board of Directors (elected by shareholders, headed by Chairman)</a:t>
            </a:r>
          </a:p>
          <a:p>
            <a:pPr marL="914400" lvl="1" indent="-222250">
              <a:buFont typeface="Arial" panose="020B0604020202020204" pitchFamily="34" charset="0"/>
              <a:buChar char="•"/>
            </a:pPr>
            <a:r>
              <a:rPr lang="en-CA" sz="2400" dirty="0"/>
              <a:t>Executive management: President (in some corporations) and ‘the C-suite’</a:t>
            </a:r>
          </a:p>
          <a:p>
            <a:pPr marL="457200" indent="-457200">
              <a:buFont typeface="Arial" panose="020B0604020202020204" pitchFamily="34" charset="0"/>
              <a:buChar char="•"/>
            </a:pPr>
            <a:r>
              <a:rPr lang="en-CA" dirty="0"/>
              <a:t>Some roles may be duplicated (e.g., person may be President &amp; CEO, CEO &amp; Chairman, etc.)</a:t>
            </a:r>
          </a:p>
        </p:txBody>
      </p:sp>
      <p:pic>
        <p:nvPicPr>
          <p:cNvPr id="5" name="Picture 4"/>
          <p:cNvPicPr>
            <a:picLocks noChangeAspect="1"/>
          </p:cNvPicPr>
          <p:nvPr/>
        </p:nvPicPr>
        <p:blipFill>
          <a:blip r:embed="rId3"/>
          <a:stretch>
            <a:fillRect/>
          </a:stretch>
        </p:blipFill>
        <p:spPr>
          <a:xfrm>
            <a:off x="6893169" y="4971124"/>
            <a:ext cx="2117701" cy="1821761"/>
          </a:xfrm>
          <a:prstGeom prst="rect">
            <a:avLst/>
          </a:prstGeom>
        </p:spPr>
      </p:pic>
    </p:spTree>
    <p:extLst>
      <p:ext uri="{BB962C8B-B14F-4D97-AF65-F5344CB8AC3E}">
        <p14:creationId xmlns:p14="http://schemas.microsoft.com/office/powerpoint/2010/main" val="219306001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0.0&quot;&gt;&lt;object type=&quot;1&quot; unique_id=&quot;10001&quot;&gt;&lt;object type=&quot;2&quot; unique_id=&quot;10021&quot;&gt;&lt;object type=&quot;3&quot; unique_id=&quot;10022&quot;&gt;&lt;property id=&quot;20148&quot; value=&quot;5&quot;/&gt;&lt;property id=&quot;20300&quot; value=&quot;Slide 1 - &amp;quot;MGMT 6055 Project Scope &amp;amp; requirements&amp;quot;&quot;/&gt;&lt;property id=&quot;20307&quot; value=&quot;259&quot;/&gt;&lt;/object&gt;&lt;object type=&quot;3&quot; unique_id=&quot;10023&quot;&gt;&lt;property id=&quot;20148&quot; value=&quot;5&quot;/&gt;&lt;property id=&quot;20300&quot; value=&quot;Slide 2 - &amp;quot;Objectives&amp;quot;&quot;/&gt;&lt;property id=&quot;20307&quot; value=&quot;260&quot;/&gt;&lt;/object&gt;&lt;object type=&quot;3&quot; unique_id=&quot;10024&quot;&gt;&lt;property id=&quot;20148&quot; value=&quot;5&quot;/&gt;&lt;property id=&quot;20300&quot; value=&quot;Slide 3 - &amp;quot;Who am I … ???&amp;quot;&quot;/&gt;&lt;property id=&quot;20307&quot; value=&quot;261&quot;/&gt;&lt;/object&gt;&lt;object type=&quot;3&quot; unique_id=&quot;10025&quot;&gt;&lt;property id=&quot;20148&quot; value=&quot;5&quot;/&gt;&lt;property id=&quot;20300&quot; value=&quot;Slide 4 - &amp;quot;Office Hours&amp;quot;&quot;/&gt;&lt;property id=&quot;20307&quot; value=&quot;262&quot;/&gt;&lt;/object&gt;&lt;object type=&quot;3&quot; unique_id=&quot;10026&quot;&gt;&lt;property id=&quot;20148&quot; value=&quot;5&quot;/&gt;&lt;property id=&quot;20300&quot; value=&quot;Slide 5 - &amp;quot;My Role&amp;quot;&quot;/&gt;&lt;property id=&quot;20307&quot; value=&quot;263&quot;/&gt;&lt;/object&gt;&lt;object type=&quot;3&quot; unique_id=&quot;10027&quot;&gt;&lt;property id=&quot;20148&quot; value=&quot;5&quot;/&gt;&lt;property id=&quot;20300&quot; value=&quot;Slide 6 - &amp;quot;Who are you..??&amp;quot;&quot;/&gt;&lt;property id=&quot;20307&quot; value=&quot;264&quot;/&gt;&lt;/object&gt;&lt;object type=&quot;3&quot; unique_id=&quot;10028&quot;&gt;&lt;property id=&quot;20148&quot; value=&quot;5&quot;/&gt;&lt;property id=&quot;20300&quot; value=&quot;Slide 7 - &amp;quot;What is project management.?&amp;quot;&quot;/&gt;&lt;property id=&quot;20307&quot; value=&quot;265&quot;/&gt;&lt;/object&gt;&lt;object type=&quot;3&quot; unique_id=&quot;10029&quot;&gt;&lt;property id=&quot;20148&quot; value=&quot;5&quot;/&gt;&lt;property id=&quot;20300&quot; value=&quot;Slide 8 - &amp;quot;What is project management.?&amp;quot;&quot;/&gt;&lt;property id=&quot;20307&quot; value=&quot;266&quot;/&gt;&lt;/object&gt;&lt;object type=&quot;3&quot; unique_id=&quot;10030&quot;&gt;&lt;property id=&quot;20148&quot; value=&quot;5&quot;/&gt;&lt;property id=&quot;20300&quot; value=&quot;Slide 9 - &amp;quot;Median Salaries for Project Managers - Top Countries&amp;quot;&quot;/&gt;&lt;property id=&quot;20307&quot; value=&quot;267&quot;/&gt;&lt;/object&gt;&lt;object type=&quot;3&quot; unique_id=&quot;10031&quot;&gt;&lt;property id=&quot;20148&quot; value=&quot;5&quot;/&gt;&lt;property id=&quot;20300&quot; value=&quot;Slide 10 - &amp;quot;About the Course: CIS and Course Schedule&amp;quot;&quot;/&gt;&lt;property id=&quot;20307&quot; value=&quot;268&quot;/&gt;&lt;/object&gt;&lt;object type=&quot;3&quot; unique_id=&quot;10032&quot;&gt;&lt;property id=&quot;20148&quot; value=&quot;5&quot;/&gt;&lt;property id=&quot;20300&quot; value=&quot;Slide 11 - &amp;quot;Evaluation&amp;quot;&quot;/&gt;&lt;property id=&quot;20307&quot; value=&quot;269&quot;/&gt;&lt;/object&gt;&lt;object type=&quot;3&quot; unique_id=&quot;10033&quot;&gt;&lt;property id=&quot;20148&quot; value=&quot;5&quot;/&gt;&lt;property id=&quot;20300&quot; value=&quot;Slide 12 - &amp;quot;Evaluations&amp;quot;&quot;/&gt;&lt;property id=&quot;20307&quot; value=&quot;270&quot;/&gt;&lt;/object&gt;&lt;object type=&quot;3&quot; unique_id=&quot;10034&quot;&gt;&lt;property id=&quot;20148&quot; value=&quot;5&quot;/&gt;&lt;property id=&quot;20300&quot; value=&quot;Slide 13 - &amp;quot;Two Course Text Books&amp;quot;&quot;/&gt;&lt;property id=&quot;20307&quot; value=&quot;271&quot;/&gt;&lt;/object&gt;&lt;object type=&quot;3&quot; unique_id=&quot;10035&quot;&gt;&lt;property id=&quot;20148&quot; value=&quot;5&quot;/&gt;&lt;property id=&quot;20300&quot; value=&quot;Slide 14 - &amp;quot;My Expectations&amp;quot;&quot;/&gt;&lt;property id=&quot;20307&quot; value=&quot;272&quot;/&gt;&lt;/object&gt;&lt;object type=&quot;3&quot; unique_id=&quot;10036&quot;&gt;&lt;property id=&quot;20148&quot; value=&quot;5&quot;/&gt;&lt;property id=&quot;20300&quot; value=&quot;Slide 15 - &amp;quot;My Expectations&amp;quot;&quot;/&gt;&lt;property id=&quot;20307&quot; value=&quot;273&quot;/&gt;&lt;/object&gt;&lt;object type=&quot;3&quot; unique_id=&quot;10037&quot;&gt;&lt;property id=&quot;20148&quot; value=&quot;5&quot;/&gt;&lt;property id=&quot;20300&quot; value=&quot;Slide 16 - &amp;quot;Things to think about&amp;quot;&quot;/&gt;&lt;property id=&quot;20307&quot; value=&quot;274&quot;/&gt;&lt;/object&gt;&lt;object type=&quot;3&quot; unique_id=&quot;10038&quot;&gt;&lt;property id=&quot;20148&quot; value=&quot;5&quot;/&gt;&lt;property id=&quot;20300&quot; value=&quot;Slide 17 - &amp;quot;Academic Integrity&amp;quot;&quot;/&gt;&lt;property id=&quot;20307&quot; value=&quot;275&quot;/&gt;&lt;/object&gt;&lt;object type=&quot;3&quot; unique_id=&quot;10039&quot;&gt;&lt;property id=&quot;20148&quot; value=&quot;5&quot;/&gt;&lt;property id=&quot;20300&quot; value=&quot;Slide 18 - &amp;quot;What is an Academic Offence?&amp;quot;&quot;/&gt;&lt;property id=&quot;20307&quot; value=&quot;276&quot;/&gt;&lt;/object&gt;&lt;object type=&quot;3&quot; unique_id=&quot;10040&quot;&gt;&lt;property id=&quot;20148&quot; value=&quot;5&quot;/&gt;&lt;property id=&quot;20300&quot; value=&quot;Slide 19 - &amp;quot;Penalties for Academic Offences&amp;quot;&quot;/&gt;&lt;property id=&quot;20307&quot; value=&quot;277&quot;/&gt;&lt;/object&gt;&lt;object type=&quot;3&quot; unique_id=&quot;10041&quot;&gt;&lt;property id=&quot;20148&quot; value=&quot;5&quot;/&gt;&lt;property id=&quot;20300&quot; value=&quot;Slide 20 - &amp;quot;Cheating Includes  (but is not limited to…)&amp;quot;&quot;/&gt;&lt;property id=&quot;20307&quot; value=&quot;278&quot;/&gt;&lt;/object&gt;&lt;object type=&quot;3&quot; unique_id=&quot;10042&quot;&gt;&lt;property id=&quot;20148&quot; value=&quot;5&quot;/&gt;&lt;property id=&quot;20300&quot; value=&quot;Slide 21 - &amp;quot;Cheating Includes…&amp;quot;&quot;/&gt;&lt;property id=&quot;20307&quot; value=&quot;279&quot;/&gt;&lt;/object&gt;&lt;object type=&quot;3&quot; unique_id=&quot;10043&quot;&gt;&lt;property id=&quot;20148&quot; value=&quot;5&quot;/&gt;&lt;property id=&quot;20300&quot; value=&quot;Slide 22 - &amp;quot;Cheating Includes…&amp;quot;&quot;/&gt;&lt;property id=&quot;20307&quot; value=&quot;280&quot;/&gt;&lt;/object&gt;&lt;object type=&quot;3&quot; unique_id=&quot;10044&quot;&gt;&lt;property id=&quot;20148&quot; value=&quot;5&quot;/&gt;&lt;property id=&quot;20300&quot; value=&quot;Slide 23 - &amp;quot;Policies  (in FOL Content on our Course Site)&amp;quot;&quot;/&gt;&lt;property id=&quot;20307&quot; value=&quot;281&quot;/&gt;&lt;/object&gt;&lt;object type=&quot;3&quot; unique_id=&quot;10045&quot;&gt;&lt;property id=&quot;20148&quot; value=&quot;5&quot;/&gt;&lt;property id=&quot;20300&quot; value=&quot;Slide 24 - &amp;quot;Academic Integrity Module&amp;quot;&quot;/&gt;&lt;property id=&quot;20307&quot; value=&quot;282&quot;/&gt;&lt;/object&gt;&lt;object type=&quot;3&quot; unique_id=&quot;10046&quot;&gt;&lt;property id=&quot;20148&quot; value=&quot;5&quot;/&gt;&lt;property id=&quot;20300&quot; value=&quot;Slide 25 - &amp;quot;Citing the APA Way&amp;quot;&quot;/&gt;&lt;property id=&quot;20307&quot; value=&quot;283&quot;/&gt;&lt;/object&gt;&lt;object type=&quot;3&quot; unique_id=&quot;10047&quot;&gt;&lt;property id=&quot;20148&quot; value=&quot;5&quot;/&gt;&lt;property id=&quot;20300&quot; value=&quot;Slide 26 - &amp;quot;Citations Using APA Part 1: In-text citation&amp;quot;&quot;/&gt;&lt;property id=&quot;20307&quot; value=&quot;284&quot;/&gt;&lt;/object&gt;&lt;object type=&quot;3&quot; unique_id=&quot;10048&quot;&gt;&lt;property id=&quot;20148&quot; value=&quot;5&quot;/&gt;&lt;property id=&quot;20300&quot; value=&quot;Slide 27 - &amp;quot;Citations Using APA: Part 2: Reference Page at the end of the Assignment&amp;quot;&quot;/&gt;&lt;property id=&quot;20307&quot; value=&quot;285&quot;/&gt;&lt;/object&gt;&lt;object type=&quot;3&quot; unique_id=&quot;10049&quot;&gt;&lt;property id=&quot;20148&quot; value=&quot;5&quot;/&gt;&lt;property id=&quot;20300&quot; value=&quot;Slide 28 - &amp;quot;Citing Course Templates/ PowerPoints for Assignments&amp;quot;&quot;/&gt;&lt;property id=&quot;20307&quot; value=&quot;286&quot;/&gt;&lt;/object&gt;&lt;object type=&quot;3&quot; unique_id=&quot;10050&quot;&gt;&lt;property id=&quot;20148&quot; value=&quot;5&quot;/&gt;&lt;property id=&quot;20300&quot; value=&quot;Slide 29 - &amp;quot;Policies  (in FOL Content on our Course Site)&amp;quot;&quot;/&gt;&lt;property id=&quot;20307&quot; value=&quot;287&quot;/&gt;&lt;/object&gt;&lt;object type=&quot;3&quot; unique_id=&quot;10051&quot;&gt;&lt;property id=&quot;20148&quot; value=&quot;5&quot;/&gt;&lt;property id=&quot;20300&quot; value=&quot;Slide 30 - &amp;quot;Form Teams for the Course&amp;quot;&quot;/&gt;&lt;property id=&quot;20307&quot; value=&quot;288&quot;/&gt;&lt;/object&gt;&lt;object type=&quot;3&quot; unique_id=&quot;10052&quot;&gt;&lt;property id=&quot;20148&quot; value=&quot;5&quot;/&gt;&lt;property id=&quot;20300&quot; value=&quot;Slide 31 - &amp;quot;Your Task This Week&amp;quot;&quot;/&gt;&lt;property id=&quot;20307&quot; value=&quot;289&quot;/&gt;&lt;/object&gt;&lt;object type=&quot;3&quot; unique_id=&quot;10053&quot;&gt;&lt;property id=&quot;20148&quot; value=&quot;5&quot;/&gt;&lt;property id=&quot;20300&quot; value=&quot;Slide 32 - &amp;quot;Before Next Week’s Class&amp;quot;&quot;/&gt;&lt;property id=&quot;20307&quot; value=&quot;290&quot;/&gt;&lt;/object&gt;&lt;object type=&quot;3&quot; unique_id=&quot;10054&quot;&gt;&lt;property id=&quot;20148&quot; value=&quot;5&quot;/&gt;&lt;property id=&quot;20300&quot; value=&quot;Slide 33 - &amp;quot;Come to class with&amp;quot;&quot;/&gt;&lt;property id=&quot;20307&quot; value=&quot;291&quot;/&gt;&lt;/object&gt;&lt;object type=&quot;3&quot; unique_id=&quot;10055&quot;&gt;&lt;property id=&quot;20148&quot; value=&quot;5&quot;/&gt;&lt;property id=&quot;20300&quot; value=&quot;Slide 34 - &amp;quot;Summary&amp;quot;&quot;/&gt;&lt;property id=&quot;20307&quot; value=&quot;292&quot;/&gt;&lt;/object&gt;&lt;/object&gt;&lt;object type=&quot;8&quot; unique_id=&quot;10091&quot;&gt;&lt;/object&gt;&lt;/object&gt;&lt;/database&gt;"/>
  <p:tag name="SECTOMILLISECCONVERTED" val="1"/>
</p:tagLst>
</file>

<file path=ppt/theme/theme1.xml><?xml version="1.0" encoding="utf-8"?>
<a:theme xmlns:a="http://schemas.openxmlformats.org/drawingml/2006/main" name="LKSB_PowerPoint_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LKSB_PowerPoint_Template [Read-Only]" id="{42CBF927-25A3-4E8B-A82E-1F879174CF65}" vid="{A36FA767-59C6-45C5-857E-46233CC670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LKSB_PowerPoint_Template copy</Template>
  <TotalTime>3083</TotalTime>
  <Words>1513</Words>
  <Application>Microsoft Office PowerPoint</Application>
  <PresentationFormat>On-screen Show (4:3)</PresentationFormat>
  <Paragraphs>156</Paragraphs>
  <Slides>15</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Trebuchet MS</vt:lpstr>
      <vt:lpstr>LKSB_PowerPoint_Template</vt:lpstr>
      <vt:lpstr>MGMT 6057   contemporary business management</vt:lpstr>
      <vt:lpstr>Agenda</vt:lpstr>
      <vt:lpstr>Distribution of businesses in Canada by size (June 2021)</vt:lpstr>
      <vt:lpstr>Factors to consider when deciding form of ownership</vt:lpstr>
      <vt:lpstr>Sole proprietorship (one owner)</vt:lpstr>
      <vt:lpstr>Partnership (2 or more owners)</vt:lpstr>
      <vt:lpstr>corporations</vt:lpstr>
      <vt:lpstr>corporations</vt:lpstr>
      <vt:lpstr>Corporations (cont’d)</vt:lpstr>
      <vt:lpstr>Corporations (cont’d)</vt:lpstr>
      <vt:lpstr>Cooperatives</vt:lpstr>
      <vt:lpstr>Cooperatives (cont’d)</vt:lpstr>
      <vt:lpstr>Relevance for project managers and (potential) business owners</vt:lpstr>
      <vt:lpstr>Charities and non-profit organizations</vt:lpstr>
      <vt:lpstr>Mergers and acquisitions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katiewilson140@gmail.com</dc:creator>
  <cp:lastModifiedBy>Liyanage, Gihan Shamike</cp:lastModifiedBy>
  <cp:revision>185</cp:revision>
  <cp:lastPrinted>2023-05-30T19:23:52Z</cp:lastPrinted>
  <dcterms:created xsi:type="dcterms:W3CDTF">2016-07-21T01:47:58Z</dcterms:created>
  <dcterms:modified xsi:type="dcterms:W3CDTF">2024-02-24T21:45:57Z</dcterms:modified>
</cp:coreProperties>
</file>

<file path=docProps/thumbnail.jpeg>
</file>